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8288000" cy="10287000"/>
  <p:notesSz cx="6858000" cy="9144000"/>
  <p:embeddedFontLst>
    <p:embeddedFont>
      <p:font typeface="Noto Sans CJK KR Regular" panose="020B0600000101010101" charset="-127"/>
      <p:regular r:id="rId13"/>
    </p:embeddedFont>
    <p:embeddedFont>
      <p:font typeface="Pretendard Bold" panose="020B0600000101010101" charset="-127"/>
      <p:bold r:id="rId14"/>
    </p:embeddedFont>
    <p:embeddedFont>
      <p:font typeface="Pretendard Light" panose="020B0600000101010101" charset="-127"/>
      <p:regular r:id="rId15"/>
    </p:embeddedFont>
    <p:embeddedFont>
      <p:font typeface="Pretendard Regular" panose="020B0600000101010101" charset="-127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8" d="100"/>
          <a:sy n="58" d="100"/>
        </p:scale>
        <p:origin x="442" y="-1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2.png"/><Relationship Id="rId7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3.png"/><Relationship Id="rId9" Type="http://schemas.openxmlformats.org/officeDocument/2006/relationships/image" Target="../media/image4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2.png"/><Relationship Id="rId7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11" Type="http://schemas.openxmlformats.org/officeDocument/2006/relationships/image" Target="../media/image55.png"/><Relationship Id="rId5" Type="http://schemas.openxmlformats.org/officeDocument/2006/relationships/image" Target="../media/image50.png"/><Relationship Id="rId10" Type="http://schemas.openxmlformats.org/officeDocument/2006/relationships/image" Target="../media/image54.png"/><Relationship Id="rId4" Type="http://schemas.openxmlformats.org/officeDocument/2006/relationships/image" Target="../media/image3.png"/><Relationship Id="rId9" Type="http://schemas.openxmlformats.org/officeDocument/2006/relationships/image" Target="../media/image5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2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image" Target="../media/image1.png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5" Type="http://schemas.openxmlformats.org/officeDocument/2006/relationships/image" Target="../media/image2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3.png"/><Relationship Id="rId7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11.png"/><Relationship Id="rId9" Type="http://schemas.openxmlformats.org/officeDocument/2006/relationships/image" Target="../media/image2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.png"/><Relationship Id="rId7" Type="http://schemas.openxmlformats.org/officeDocument/2006/relationships/image" Target="../media/image14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3.png"/><Relationship Id="rId9" Type="http://schemas.openxmlformats.org/officeDocument/2006/relationships/image" Target="../media/image3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.png"/><Relationship Id="rId7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.png"/><Relationship Id="rId7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10" Type="http://schemas.openxmlformats.org/officeDocument/2006/relationships/image" Target="../media/image37.png"/><Relationship Id="rId4" Type="http://schemas.openxmlformats.org/officeDocument/2006/relationships/image" Target="../media/image11.png"/><Relationship Id="rId9" Type="http://schemas.openxmlformats.org/officeDocument/2006/relationships/image" Target="../media/image3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2.png"/><Relationship Id="rId7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.png"/><Relationship Id="rId9" Type="http://schemas.openxmlformats.org/officeDocument/2006/relationships/image" Target="../media/image4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2.png"/><Relationship Id="rId7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3.png"/><Relationship Id="rId9" Type="http://schemas.openxmlformats.org/officeDocument/2006/relationships/image" Target="../media/image4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0" y="571500"/>
            <a:ext cx="3860800" cy="762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1400" y="571500"/>
            <a:ext cx="3860800" cy="762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1800" y="571500"/>
            <a:ext cx="3860800" cy="762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30200"/>
            <a:ext cx="4876800" cy="965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00" y="1219200"/>
            <a:ext cx="18288000" cy="9156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>
            <a:alphaModFix amt="60000"/>
          </a:blip>
          <a:stretch>
            <a:fillRect/>
          </a:stretch>
        </p:blipFill>
        <p:spPr>
          <a:xfrm>
            <a:off x="863600" y="7150100"/>
            <a:ext cx="16573500" cy="22733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44000" y="8648700"/>
            <a:ext cx="457200" cy="4572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>
            <a:alphaModFix amt="35000"/>
          </a:blip>
          <a:stretch>
            <a:fillRect/>
          </a:stretch>
        </p:blipFill>
        <p:spPr>
          <a:xfrm>
            <a:off x="1333500" y="8293100"/>
            <a:ext cx="15621000" cy="25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795500" y="2184400"/>
            <a:ext cx="2438400" cy="24384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779500" y="8648700"/>
            <a:ext cx="457200" cy="4572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897100" y="2095500"/>
            <a:ext cx="2921000" cy="32893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4376400" y="8648700"/>
            <a:ext cx="26035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4580"/>
              </a:lnSpc>
            </a:pPr>
            <a:r>
              <a:rPr lang="en-US" sz="2300" b="0" i="0" u="none" strike="noStrike" spc="100">
                <a:solidFill>
                  <a:srgbClr val="FFFFFF"/>
                </a:solidFill>
                <a:latin typeface="Pretendard Light"/>
              </a:rPr>
              <a:t>202004015 </a:t>
            </a:r>
            <a:r>
              <a:rPr lang="ko-KR" sz="2300" b="0" i="0" u="none" strike="noStrike" spc="100">
                <a:solidFill>
                  <a:srgbClr val="FFFFFF"/>
                </a:solidFill>
                <a:ea typeface="Pretendard Light"/>
              </a:rPr>
              <a:t>김두섭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740900" y="8674100"/>
            <a:ext cx="32258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4580"/>
              </a:lnSpc>
            </a:pPr>
            <a:r>
              <a:rPr lang="en-US" sz="2300" b="0" i="0" u="none" strike="noStrike" spc="100">
                <a:solidFill>
                  <a:srgbClr val="FFFFFF"/>
                </a:solidFill>
                <a:latin typeface="Pretendard Light"/>
              </a:rPr>
              <a:t>202004100 </a:t>
            </a:r>
            <a:r>
              <a:rPr lang="ko-KR" sz="2300" b="0" i="0" u="none" strike="noStrike" spc="100">
                <a:solidFill>
                  <a:srgbClr val="FFFFFF"/>
                </a:solidFill>
                <a:ea typeface="Pretendard Light"/>
              </a:rPr>
              <a:t>장주훈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5176500" y="7670800"/>
            <a:ext cx="17780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04580"/>
              </a:lnSpc>
            </a:pPr>
            <a:r>
              <a:rPr lang="en-US" sz="2300" b="0" i="0" u="none" strike="noStrike" spc="200">
                <a:solidFill>
                  <a:srgbClr val="FADE6E"/>
                </a:solidFill>
                <a:latin typeface="Pretendard Light"/>
              </a:rPr>
              <a:t>2024.12.03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89000" y="2552700"/>
            <a:ext cx="14173200" cy="3721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4580"/>
              </a:lnSpc>
            </a:pPr>
            <a:r>
              <a:rPr lang="ko-KR" sz="11000" b="0" i="0" u="none" strike="noStrike" spc="300">
                <a:solidFill>
                  <a:srgbClr val="FFFFFF"/>
                </a:solidFill>
                <a:ea typeface="ONE Mobile Title OTF"/>
              </a:rPr>
              <a:t>와인</a:t>
            </a:r>
            <a:r>
              <a:rPr lang="en-US" sz="11000" b="0" i="0" u="none" strike="noStrike" spc="300">
                <a:solidFill>
                  <a:srgbClr val="FFFFFF"/>
                </a:solidFill>
                <a:latin typeface="ONE Mobile Title OTF"/>
              </a:rPr>
              <a:t> </a:t>
            </a:r>
            <a:r>
              <a:rPr lang="ko-KR" sz="11000" b="0" i="0" u="none" strike="noStrike" spc="300">
                <a:solidFill>
                  <a:srgbClr val="FFFFFF"/>
                </a:solidFill>
                <a:ea typeface="ONE Mobile Title OTF"/>
              </a:rPr>
              <a:t>리뷰데이터를</a:t>
            </a:r>
            <a:r>
              <a:rPr lang="en-US" sz="11000" b="0" i="0" u="none" strike="noStrike" spc="300">
                <a:solidFill>
                  <a:srgbClr val="FFFFFF"/>
                </a:solidFill>
                <a:latin typeface="ONE Mobile Title OTF"/>
              </a:rPr>
              <a:t> </a:t>
            </a:r>
          </a:p>
          <a:p>
            <a:pPr lvl="0" algn="l">
              <a:lnSpc>
                <a:spcPct val="104580"/>
              </a:lnSpc>
            </a:pPr>
            <a:r>
              <a:rPr lang="ko-KR" sz="11000" b="0" i="0" u="none" strike="noStrike" spc="300">
                <a:solidFill>
                  <a:srgbClr val="FFFFFF"/>
                </a:solidFill>
                <a:ea typeface="ONE Mobile Title OTF"/>
              </a:rPr>
              <a:t>활용한</a:t>
            </a:r>
            <a:r>
              <a:rPr lang="en-US" sz="11000" b="0" i="0" u="none" strike="noStrike" spc="300">
                <a:solidFill>
                  <a:srgbClr val="FFFFFF"/>
                </a:solidFill>
                <a:latin typeface="ONE Mobile Title OTF"/>
              </a:rPr>
              <a:t> </a:t>
            </a:r>
            <a:r>
              <a:rPr lang="ko-KR" sz="11000" b="0" i="0" u="none" strike="noStrike" spc="300">
                <a:solidFill>
                  <a:srgbClr val="FFFFFF"/>
                </a:solidFill>
                <a:ea typeface="ONE Mobile Title OTF"/>
              </a:rPr>
              <a:t>품종</a:t>
            </a:r>
            <a:r>
              <a:rPr lang="en-US" sz="11000" b="0" i="0" u="none" strike="noStrike" spc="300">
                <a:solidFill>
                  <a:srgbClr val="FFFFFF"/>
                </a:solidFill>
                <a:latin typeface="ONE Mobile Title OTF"/>
              </a:rPr>
              <a:t> </a:t>
            </a:r>
            <a:r>
              <a:rPr lang="ko-KR" sz="11000" b="0" i="0" u="none" strike="noStrike" spc="300">
                <a:solidFill>
                  <a:srgbClr val="FFFFFF"/>
                </a:solidFill>
                <a:ea typeface="ONE Mobile Title OTF"/>
              </a:rPr>
              <a:t>분류</a:t>
            </a:r>
            <a:r>
              <a:rPr lang="en-US" sz="11000" b="0" i="0" u="none" strike="noStrike" spc="300">
                <a:solidFill>
                  <a:srgbClr val="FFFFFF"/>
                </a:solidFill>
                <a:latin typeface="ONE Mobile Title OTF"/>
              </a:rPr>
              <a:t> </a:t>
            </a:r>
            <a:r>
              <a:rPr lang="ko-KR" sz="11000" b="0" i="0" u="none" strike="noStrike" spc="300">
                <a:solidFill>
                  <a:srgbClr val="FFFFFF"/>
                </a:solidFill>
                <a:ea typeface="ONE Mobile Title OTF"/>
              </a:rPr>
              <a:t>모델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0" y="571500"/>
            <a:ext cx="3860800" cy="762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1400" y="571500"/>
            <a:ext cx="3860800" cy="762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1800" y="571500"/>
            <a:ext cx="3860800" cy="762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30200"/>
            <a:ext cx="4876800" cy="965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130300"/>
            <a:ext cx="18288000" cy="9156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4500" y="1612900"/>
            <a:ext cx="17335500" cy="8204200"/>
          </a:xfrm>
          <a:prstGeom prst="rect">
            <a:avLst/>
          </a:prstGeom>
          <a:effectLst>
            <a:outerShdw blurRad="669826" dist="252339" dir="2700000">
              <a:srgbClr val="000000">
                <a:alpha val="10000"/>
              </a:srgbClr>
            </a:outerShdw>
          </a:effectLst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2800" y="2882900"/>
            <a:ext cx="7708900" cy="59690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40800" y="2882900"/>
            <a:ext cx="8102600" cy="64516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2984500" y="1574800"/>
            <a:ext cx="123190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7200" b="0" i="0" u="none" strike="noStrike">
                <a:solidFill>
                  <a:srgbClr val="78CDE0"/>
                </a:solidFill>
                <a:ea typeface="ONE Mobile Title OTF"/>
              </a:rPr>
              <a:t>최종</a:t>
            </a:r>
            <a:r>
              <a:rPr lang="en-US" sz="7200" b="0" i="0" u="none" strike="noStrike">
                <a:solidFill>
                  <a:srgbClr val="78CDE0"/>
                </a:solidFill>
                <a:latin typeface="ONE Mobile Title OTF"/>
              </a:rPr>
              <a:t> </a:t>
            </a:r>
            <a:r>
              <a:rPr lang="ko-KR" sz="7200" b="0" i="0" u="none" strike="noStrike">
                <a:solidFill>
                  <a:srgbClr val="78CDE0"/>
                </a:solidFill>
                <a:ea typeface="ONE Mobile Title OTF"/>
              </a:rPr>
              <a:t>구현</a:t>
            </a:r>
            <a:r>
              <a:rPr lang="en-US" sz="7200" b="0" i="0" u="none" strike="noStrike">
                <a:solidFill>
                  <a:srgbClr val="78CDE0"/>
                </a:solidFill>
                <a:latin typeface="ONE Mobile Title OTF"/>
              </a:rPr>
              <a:t> </a:t>
            </a:r>
            <a:r>
              <a:rPr lang="ko-KR" sz="7200" b="0" i="0" u="none" strike="noStrike">
                <a:solidFill>
                  <a:srgbClr val="78CDE0"/>
                </a:solidFill>
                <a:ea typeface="ONE Mobile Title OTF"/>
              </a:rPr>
              <a:t>내용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36600" y="635000"/>
            <a:ext cx="29972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4580"/>
              </a:lnSpc>
            </a:pPr>
            <a:r>
              <a:rPr lang="en-US" sz="2400" b="0" i="0" u="none" strike="noStrike" spc="600">
                <a:solidFill>
                  <a:srgbClr val="FFFFFF"/>
                </a:solidFill>
                <a:latin typeface="Pretendard Bold"/>
              </a:rPr>
              <a:t>CODE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0" y="571500"/>
            <a:ext cx="3860800" cy="762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1400" y="571500"/>
            <a:ext cx="3860800" cy="762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1800" y="571500"/>
            <a:ext cx="3860800" cy="762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30200"/>
            <a:ext cx="4876800" cy="965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130300"/>
            <a:ext cx="18288000" cy="9156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2600" y="1612900"/>
            <a:ext cx="17335500" cy="8204200"/>
          </a:xfrm>
          <a:prstGeom prst="rect">
            <a:avLst/>
          </a:prstGeom>
          <a:effectLst>
            <a:outerShdw blurRad="669826" dist="252339" dir="2700000">
              <a:srgbClr val="000000">
                <a:alpha val="10000"/>
              </a:srgbClr>
            </a:outerShdw>
          </a:effectLst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31300" y="3136900"/>
            <a:ext cx="7823200" cy="63246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3162300" y="1828800"/>
            <a:ext cx="123190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7200" b="0" i="0" u="none" strike="noStrike">
                <a:solidFill>
                  <a:srgbClr val="2FA599"/>
                </a:solidFill>
                <a:ea typeface="ONE Mobile Title OTF"/>
              </a:rPr>
              <a:t>결과</a:t>
            </a:r>
            <a:r>
              <a:rPr lang="en-US" sz="7200" b="0" i="0" u="none" strike="noStrike">
                <a:solidFill>
                  <a:srgbClr val="2FA599"/>
                </a:solidFill>
                <a:latin typeface="ONE Mobile Title OTF"/>
              </a:rPr>
              <a:t> </a:t>
            </a:r>
            <a:r>
              <a:rPr lang="ko-KR" sz="7200" b="0" i="0" u="none" strike="noStrike">
                <a:solidFill>
                  <a:srgbClr val="2FA599"/>
                </a:solidFill>
                <a:ea typeface="ONE Mobile Title OTF"/>
              </a:rPr>
              <a:t>및</a:t>
            </a:r>
            <a:r>
              <a:rPr lang="en-US" sz="7200" b="0" i="0" u="none" strike="noStrike">
                <a:solidFill>
                  <a:srgbClr val="2FA599"/>
                </a:solidFill>
                <a:latin typeface="ONE Mobile Title OTF"/>
              </a:rPr>
              <a:t> </a:t>
            </a:r>
            <a:r>
              <a:rPr lang="ko-KR" sz="7200" b="0" i="0" u="none" strike="noStrike">
                <a:solidFill>
                  <a:srgbClr val="2FA599"/>
                </a:solidFill>
                <a:ea typeface="ONE Mobile Title OTF"/>
              </a:rPr>
              <a:t>평가지표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36600" y="635000"/>
            <a:ext cx="29972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4580"/>
              </a:lnSpc>
            </a:pPr>
            <a:r>
              <a:rPr lang="en-US" sz="2400" b="0" i="0" u="none" strike="noStrike" spc="600" dirty="0">
                <a:solidFill>
                  <a:srgbClr val="FFFFFF"/>
                </a:solidFill>
                <a:latin typeface="Pretendard Bold"/>
              </a:rPr>
              <a:t>RESULT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8000" y="3276600"/>
            <a:ext cx="8839200" cy="17780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8800" y="6451600"/>
            <a:ext cx="9042400" cy="15748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95300" y="9042400"/>
            <a:ext cx="9131300" cy="7239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508000" y="5041900"/>
            <a:ext cx="9080500" cy="1257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1600" b="0" i="0" u="none" strike="noStrike">
                <a:solidFill>
                  <a:srgbClr val="000000"/>
                </a:solidFill>
                <a:latin typeface="Noto Sans CJK KR Regular"/>
              </a:rPr>
              <a:t>gpt</a:t>
            </a:r>
            <a:r>
              <a:rPr lang="ko-KR" sz="1600" b="0" i="0" u="none" strike="noStrike">
                <a:solidFill>
                  <a:srgbClr val="000000"/>
                </a:solidFill>
                <a:ea typeface="Noto Sans CJK KR Regular"/>
              </a:rPr>
              <a:t>에게</a:t>
            </a:r>
            <a:r>
              <a:rPr lang="en-US" sz="16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Noto Sans CJK KR Regular"/>
              </a:rPr>
              <a:t>네덜란드</a:t>
            </a:r>
            <a:r>
              <a:rPr lang="en-US" sz="16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Noto Sans CJK KR Regular"/>
              </a:rPr>
              <a:t>배비치</a:t>
            </a:r>
            <a:r>
              <a:rPr lang="en-US" sz="16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Noto Sans CJK KR Regular"/>
              </a:rPr>
              <a:t>블랙</a:t>
            </a:r>
            <a:r>
              <a:rPr lang="en-US" sz="16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Noto Sans CJK KR Regular"/>
              </a:rPr>
              <a:t>소비뇽</a:t>
            </a:r>
            <a:r>
              <a:rPr lang="en-US" sz="16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Noto Sans CJK KR Regular"/>
              </a:rPr>
              <a:t>블랑의</a:t>
            </a:r>
            <a:r>
              <a:rPr lang="en-US" sz="16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Noto Sans CJK KR Regular"/>
              </a:rPr>
              <a:t>영어로</a:t>
            </a:r>
            <a:r>
              <a:rPr lang="en-US" sz="16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Noto Sans CJK KR Regular"/>
              </a:rPr>
              <a:t>된</a:t>
            </a:r>
            <a:r>
              <a:rPr lang="en-US" sz="16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Noto Sans CJK KR Regular"/>
              </a:rPr>
              <a:t>와인</a:t>
            </a:r>
            <a:r>
              <a:rPr lang="en-US" sz="16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Noto Sans CJK KR Regular"/>
              </a:rPr>
              <a:t>리뷰를</a:t>
            </a:r>
            <a:r>
              <a:rPr lang="en-US" sz="16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Noto Sans CJK KR Regular"/>
              </a:rPr>
              <a:t>한개만</a:t>
            </a:r>
            <a:r>
              <a:rPr lang="en-US" sz="16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Noto Sans CJK KR Regular"/>
              </a:rPr>
              <a:t>가져다</a:t>
            </a:r>
            <a:r>
              <a:rPr lang="en-US" sz="16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Noto Sans CJK KR Regular"/>
              </a:rPr>
              <a:t>줘</a:t>
            </a:r>
            <a:r>
              <a:rPr lang="en-US" sz="16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Noto Sans CJK KR Regular"/>
              </a:rPr>
              <a:t>질문</a:t>
            </a:r>
          </a:p>
          <a:p>
            <a:pPr lvl="0" algn="ctr">
              <a:lnSpc>
                <a:spcPct val="99600"/>
              </a:lnSpc>
            </a:pPr>
            <a:endParaRPr lang="ko-KR" sz="1600" b="0" i="0" u="none" strike="noStrike">
              <a:solidFill>
                <a:srgbClr val="000000"/>
              </a:solidFill>
              <a:ea typeface="Noto Sans CJK KR Regular"/>
            </a:endParaRPr>
          </a:p>
          <a:p>
            <a:pPr lvl="0" algn="ctr">
              <a:lnSpc>
                <a:spcPct val="99600"/>
              </a:lnSpc>
            </a:pPr>
            <a:r>
              <a:rPr lang="en-US" sz="1600" b="0" i="0" u="none" strike="noStrike">
                <a:solidFill>
                  <a:srgbClr val="000000"/>
                </a:solidFill>
                <a:latin typeface="Noto Sans CJK KR Regular"/>
              </a:rPr>
              <a:t>Here is an English wine review for the Babich Black Label Sauvignon Blanc 2023:</a:t>
            </a:r>
          </a:p>
          <a:p>
            <a:pPr lvl="0" algn="ctr">
              <a:lnSpc>
                <a:spcPct val="99600"/>
              </a:lnSpc>
            </a:pPr>
            <a:r>
              <a:rPr lang="en-US" sz="1000" b="0" i="0" u="none" strike="noStrike">
                <a:solidFill>
                  <a:srgbClr val="000000"/>
                </a:solidFill>
                <a:latin typeface="Noto Sans CJK KR Regular"/>
              </a:rPr>
              <a:t>The wine is described as inviting and musky, with aromas of gooseberry, mandarin, and a hint of fennel on the nose. On the palate, it is fresh and lively with flavors of lemon, lime, gooseberry, and blackcurrant. The mid-palate develops with additional flavors of grapefruit and honeydew melon, while pineapple is noticeable on the finish. The wine is characterized as soft and layered, with a lingering spicy finish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19100" y="8039100"/>
            <a:ext cx="9080500" cy="838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1600" b="0" i="0" u="none" strike="noStrike">
                <a:solidFill>
                  <a:srgbClr val="000000"/>
                </a:solidFill>
                <a:latin typeface="Noto Sans CJK KR Regular"/>
              </a:rPr>
              <a:t>gpt</a:t>
            </a:r>
            <a:r>
              <a:rPr lang="ko-KR" sz="1600" b="0" i="0" u="none" strike="noStrike">
                <a:solidFill>
                  <a:srgbClr val="000000"/>
                </a:solidFill>
                <a:ea typeface="Noto Sans CJK KR Regular"/>
              </a:rPr>
              <a:t>에게</a:t>
            </a:r>
            <a:r>
              <a:rPr lang="en-US" sz="16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Noto Sans CJK KR Regular"/>
              </a:rPr>
              <a:t>피노누아의</a:t>
            </a:r>
            <a:r>
              <a:rPr lang="en-US" sz="16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Noto Sans CJK KR Regular"/>
              </a:rPr>
              <a:t>영어로</a:t>
            </a:r>
            <a:r>
              <a:rPr lang="en-US" sz="16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Noto Sans CJK KR Regular"/>
              </a:rPr>
              <a:t>된</a:t>
            </a:r>
            <a:r>
              <a:rPr lang="en-US" sz="16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Noto Sans CJK KR Regular"/>
              </a:rPr>
              <a:t>와인</a:t>
            </a:r>
            <a:r>
              <a:rPr lang="en-US" sz="16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Noto Sans CJK KR Regular"/>
              </a:rPr>
              <a:t>리뷰를</a:t>
            </a:r>
            <a:r>
              <a:rPr lang="en-US" sz="16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Noto Sans CJK KR Regular"/>
              </a:rPr>
              <a:t>한개만</a:t>
            </a:r>
            <a:r>
              <a:rPr lang="en-US" sz="16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Noto Sans CJK KR Regular"/>
              </a:rPr>
              <a:t>가져다</a:t>
            </a:r>
            <a:r>
              <a:rPr lang="en-US" sz="16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Noto Sans CJK KR Regular"/>
              </a:rPr>
              <a:t>줘</a:t>
            </a:r>
            <a:r>
              <a:rPr lang="en-US" sz="16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Noto Sans CJK KR Regular"/>
              </a:rPr>
              <a:t>질문</a:t>
            </a:r>
          </a:p>
          <a:p>
            <a:pPr lvl="0" algn="ctr">
              <a:lnSpc>
                <a:spcPct val="99600"/>
              </a:lnSpc>
            </a:pPr>
            <a:endParaRPr lang="ko-KR" sz="1600" b="0" i="0" u="none" strike="noStrike">
              <a:solidFill>
                <a:srgbClr val="000000"/>
              </a:solidFill>
              <a:ea typeface="Noto Sans CJK KR Regular"/>
            </a:endParaRPr>
          </a:p>
          <a:p>
            <a:pPr lvl="0" algn="ctr">
              <a:lnSpc>
                <a:spcPct val="99600"/>
              </a:lnSpc>
            </a:pPr>
            <a:r>
              <a:rPr lang="en-US" sz="1000" b="0" i="0" u="none" strike="noStrike">
                <a:solidFill>
                  <a:srgbClr val="000000"/>
                </a:solidFill>
                <a:latin typeface="Noto Sans CJK KR Regular"/>
              </a:rPr>
              <a:t>Lifted cedar and pine notes interspersed with appealing woodsy scents give way to a surprisingly intense palate that shows some nice peppery notes but ultimately falls short on the finish. Nearly imperceptible tannins suggest early consumption.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0" y="571500"/>
            <a:ext cx="3860800" cy="762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1400" y="571500"/>
            <a:ext cx="3860800" cy="762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1800" y="571500"/>
            <a:ext cx="3860800" cy="762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30200"/>
            <a:ext cx="4876800" cy="965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130300"/>
            <a:ext cx="18288000" cy="9156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2600" y="1612900"/>
            <a:ext cx="17335500" cy="8204200"/>
          </a:xfrm>
          <a:prstGeom prst="rect">
            <a:avLst/>
          </a:prstGeom>
          <a:effectLst>
            <a:outerShdw blurRad="669826" dist="252339" dir="2700000">
              <a:srgbClr val="000000">
                <a:alpha val="10000"/>
              </a:srgbClr>
            </a:outerShdw>
          </a:effectLst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>
            <a:alphaModFix amt="30000"/>
          </a:blip>
          <a:stretch>
            <a:fillRect/>
          </a:stretch>
        </p:blipFill>
        <p:spPr>
          <a:xfrm>
            <a:off x="14427200" y="6819900"/>
            <a:ext cx="1651000" cy="16510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795500" y="7188200"/>
            <a:ext cx="914400" cy="914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-900000">
            <a:off x="15392400" y="7442200"/>
            <a:ext cx="673100" cy="11176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708900" y="6223000"/>
            <a:ext cx="2514600" cy="19558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33900" y="6223000"/>
            <a:ext cx="2514600" cy="19558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883900" y="2781300"/>
            <a:ext cx="2514600" cy="19558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708900" y="2781300"/>
            <a:ext cx="2514600" cy="19558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533900" y="2781300"/>
            <a:ext cx="2514600" cy="19558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7848600" y="7073900"/>
            <a:ext cx="22352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8729"/>
              </a:lnSpc>
            </a:pPr>
            <a:r>
              <a:rPr lang="ko-KR" sz="3000" b="0" i="0" u="none" strike="noStrike" spc="100">
                <a:solidFill>
                  <a:srgbClr val="FFFFFF"/>
                </a:solidFill>
                <a:ea typeface="ONE Mobile Title OTF"/>
              </a:rPr>
              <a:t>구현</a:t>
            </a:r>
            <a:r>
              <a:rPr lang="en-US" sz="3000" b="0" i="0" u="none" strike="noStrike" spc="100">
                <a:solidFill>
                  <a:srgbClr val="FFFFFF"/>
                </a:solidFill>
                <a:latin typeface="ONE Mobile Title OTF"/>
              </a:rPr>
              <a:t> </a:t>
            </a:r>
            <a:r>
              <a:rPr lang="ko-KR" sz="3000" b="0" i="0" u="none" strike="noStrike" spc="100">
                <a:solidFill>
                  <a:srgbClr val="FFFFFF"/>
                </a:solidFill>
                <a:ea typeface="ONE Mobile Title OTF"/>
              </a:rPr>
              <a:t>내용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937500" y="8280400"/>
            <a:ext cx="20447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8729"/>
              </a:lnSpc>
            </a:pPr>
            <a:r>
              <a:rPr lang="en-US" sz="1900" b="0" i="0" u="none" strike="noStrike" spc="100">
                <a:solidFill>
                  <a:srgbClr val="000000"/>
                </a:solidFill>
                <a:latin typeface="Pretendard Regular"/>
              </a:rPr>
              <a:t>CONTENTS 05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4673600" y="7073900"/>
            <a:ext cx="22352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8729"/>
              </a:lnSpc>
            </a:pPr>
            <a:r>
              <a:rPr lang="ko-KR" sz="3000" b="0" i="0" u="none" strike="noStrike" spc="100">
                <a:solidFill>
                  <a:srgbClr val="FFFFFF"/>
                </a:solidFill>
                <a:ea typeface="ONE Mobile Title OTF"/>
              </a:rPr>
              <a:t>코드</a:t>
            </a:r>
            <a:r>
              <a:rPr lang="en-US" sz="3000" b="0" i="0" u="none" strike="noStrike" spc="100">
                <a:solidFill>
                  <a:srgbClr val="FFFFFF"/>
                </a:solidFill>
                <a:latin typeface="ONE Mobile Title OTF"/>
              </a:rPr>
              <a:t> </a:t>
            </a:r>
            <a:r>
              <a:rPr lang="ko-KR" sz="3000" b="0" i="0" u="none" strike="noStrike" spc="100">
                <a:solidFill>
                  <a:srgbClr val="FFFFFF"/>
                </a:solidFill>
                <a:ea typeface="ONE Mobile Title OTF"/>
              </a:rPr>
              <a:t>내용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4762500" y="8280400"/>
            <a:ext cx="20447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8729"/>
              </a:lnSpc>
            </a:pPr>
            <a:r>
              <a:rPr lang="en-US" sz="1900" b="0" i="0" u="none" strike="noStrike" spc="100">
                <a:solidFill>
                  <a:srgbClr val="000000"/>
                </a:solidFill>
                <a:latin typeface="Pretendard Regular"/>
              </a:rPr>
              <a:t>CONTENTS 04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4198600" y="3632200"/>
            <a:ext cx="22352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8729"/>
              </a:lnSpc>
            </a:pPr>
            <a:r>
              <a:rPr lang="ko-KR" sz="3000" b="0" i="0" u="none" strike="noStrike" spc="100">
                <a:solidFill>
                  <a:srgbClr val="FFFFFF"/>
                </a:solidFill>
                <a:ea typeface="ONE Mobile Title OTF"/>
              </a:rPr>
              <a:t>코드</a:t>
            </a:r>
            <a:r>
              <a:rPr lang="en-US" sz="3000" b="0" i="0" u="none" strike="noStrike" spc="100">
                <a:solidFill>
                  <a:srgbClr val="FFFFFF"/>
                </a:solidFill>
                <a:latin typeface="ONE Mobile Title OTF"/>
              </a:rPr>
              <a:t> </a:t>
            </a:r>
            <a:r>
              <a:rPr lang="ko-KR" sz="3000" b="0" i="0" u="none" strike="noStrike" spc="100">
                <a:solidFill>
                  <a:srgbClr val="FFFFFF"/>
                </a:solidFill>
                <a:ea typeface="ONE Mobile Title OTF"/>
              </a:rPr>
              <a:t>분석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1023600" y="3632200"/>
            <a:ext cx="22352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8729"/>
              </a:lnSpc>
            </a:pPr>
            <a:r>
              <a:rPr lang="ko-KR" sz="3000" b="0" i="0" u="none" strike="noStrike" spc="100">
                <a:solidFill>
                  <a:srgbClr val="FFFFFF"/>
                </a:solidFill>
                <a:ea typeface="ONE Mobile Title OTF"/>
              </a:rPr>
              <a:t>데이터</a:t>
            </a:r>
            <a:r>
              <a:rPr lang="en-US" sz="3000" b="0" i="0" u="none" strike="noStrike" spc="100">
                <a:solidFill>
                  <a:srgbClr val="FFFFFF"/>
                </a:solidFill>
                <a:latin typeface="ONE Mobile Title OTF"/>
              </a:rPr>
              <a:t> </a:t>
            </a:r>
            <a:r>
              <a:rPr lang="ko-KR" sz="3000" b="0" i="0" u="none" strike="noStrike" spc="100">
                <a:solidFill>
                  <a:srgbClr val="FFFFFF"/>
                </a:solidFill>
                <a:ea typeface="ONE Mobile Title OTF"/>
              </a:rPr>
              <a:t>확인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1112500" y="4851400"/>
            <a:ext cx="20447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8729"/>
              </a:lnSpc>
            </a:pPr>
            <a:r>
              <a:rPr lang="en-US" sz="1900" b="0" i="0" u="none" strike="noStrike" spc="100">
                <a:solidFill>
                  <a:srgbClr val="000000"/>
                </a:solidFill>
                <a:latin typeface="Pretendard Regular"/>
              </a:rPr>
              <a:t>CONTENTS 03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8166100" y="3365500"/>
            <a:ext cx="1587500" cy="1028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8729"/>
              </a:lnSpc>
            </a:pPr>
            <a:r>
              <a:rPr lang="ko-KR" sz="3000" b="0" i="0" u="none" strike="noStrike" spc="100">
                <a:solidFill>
                  <a:srgbClr val="FFFFFF"/>
                </a:solidFill>
                <a:ea typeface="ONE Mobile Title OTF"/>
              </a:rPr>
              <a:t>프로젝트</a:t>
            </a:r>
          </a:p>
          <a:p>
            <a:pPr lvl="0" algn="ctr">
              <a:lnSpc>
                <a:spcPct val="108729"/>
              </a:lnSpc>
            </a:pPr>
            <a:r>
              <a:rPr lang="ko-KR" sz="3000" b="0" i="0" u="none" strike="noStrike" spc="100">
                <a:solidFill>
                  <a:srgbClr val="FFFFFF"/>
                </a:solidFill>
                <a:ea typeface="ONE Mobile Title OTF"/>
              </a:rPr>
              <a:t>개요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7937500" y="4851400"/>
            <a:ext cx="20447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8729"/>
              </a:lnSpc>
            </a:pPr>
            <a:r>
              <a:rPr lang="en-US" sz="1900" b="0" i="0" u="none" strike="noStrike" spc="100">
                <a:solidFill>
                  <a:srgbClr val="000000"/>
                </a:solidFill>
                <a:latin typeface="Pretendard Regular"/>
              </a:rPr>
              <a:t>CONTENTS 02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4673600" y="3390900"/>
            <a:ext cx="2235200" cy="1028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8729"/>
              </a:lnSpc>
            </a:pPr>
            <a:r>
              <a:rPr lang="ko-KR" sz="3000" b="0" i="0" u="none" strike="noStrike" spc="100">
                <a:solidFill>
                  <a:srgbClr val="FFFFFF"/>
                </a:solidFill>
                <a:ea typeface="ONE Mobile Title OTF"/>
              </a:rPr>
              <a:t>프로젝트</a:t>
            </a:r>
          </a:p>
          <a:p>
            <a:pPr lvl="0" algn="ctr">
              <a:lnSpc>
                <a:spcPct val="108729"/>
              </a:lnSpc>
            </a:pPr>
            <a:r>
              <a:rPr lang="ko-KR" sz="3000" b="0" i="0" u="none" strike="noStrike" spc="100">
                <a:solidFill>
                  <a:srgbClr val="FFFFFF"/>
                </a:solidFill>
                <a:ea typeface="ONE Mobile Title OTF"/>
              </a:rPr>
              <a:t>배경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4762500" y="4851400"/>
            <a:ext cx="20447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8729"/>
              </a:lnSpc>
            </a:pPr>
            <a:r>
              <a:rPr lang="en-US" sz="1900" b="0" i="0" u="none" strike="noStrike" spc="100">
                <a:solidFill>
                  <a:srgbClr val="000000"/>
                </a:solidFill>
                <a:latin typeface="Pretendard Regular"/>
              </a:rPr>
              <a:t>CONTENTS 01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384300" y="2590800"/>
            <a:ext cx="20066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7200" b="0" i="0" u="none" strike="noStrike" spc="500">
                <a:solidFill>
                  <a:srgbClr val="FADE6E"/>
                </a:solidFill>
                <a:ea typeface="ONE Mobile Title OTF"/>
              </a:rPr>
              <a:t>목차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736600" y="635000"/>
            <a:ext cx="29972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4580"/>
              </a:lnSpc>
            </a:pPr>
            <a:r>
              <a:rPr lang="en-US" sz="2400" b="0" i="0" u="none" strike="noStrike" spc="600">
                <a:solidFill>
                  <a:srgbClr val="FFFFFF"/>
                </a:solidFill>
                <a:latin typeface="Pretendard Bold"/>
              </a:rPr>
              <a:t>CONTENTS</a:t>
            </a:r>
          </a:p>
        </p:txBody>
      </p:sp>
      <p:pic>
        <p:nvPicPr>
          <p:cNvPr id="29" name="Picture 29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883900" y="6223000"/>
            <a:ext cx="2514600" cy="1955800"/>
          </a:xfrm>
          <a:prstGeom prst="rect">
            <a:avLst/>
          </a:prstGeom>
        </p:spPr>
      </p:pic>
      <p:sp>
        <p:nvSpPr>
          <p:cNvPr id="30" name="TextBox 30"/>
          <p:cNvSpPr txBox="1"/>
          <p:nvPr/>
        </p:nvSpPr>
        <p:spPr>
          <a:xfrm>
            <a:off x="11023600" y="7073900"/>
            <a:ext cx="22352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8729"/>
              </a:lnSpc>
            </a:pPr>
            <a:r>
              <a:rPr lang="ko-KR" sz="3000" b="0" i="0" u="none" strike="noStrike" spc="100">
                <a:solidFill>
                  <a:srgbClr val="FFFFFF"/>
                </a:solidFill>
                <a:ea typeface="ONE Mobile Title OTF"/>
              </a:rPr>
              <a:t>평가지표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1112500" y="8280400"/>
            <a:ext cx="20447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8729"/>
              </a:lnSpc>
            </a:pPr>
            <a:r>
              <a:rPr lang="en-US" sz="1900" b="0" i="0" u="none" strike="noStrike" spc="100">
                <a:solidFill>
                  <a:srgbClr val="000000"/>
                </a:solidFill>
                <a:latin typeface="Pretendard Regular"/>
              </a:rPr>
              <a:t>CONTENTS 06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0" y="571500"/>
            <a:ext cx="3860800" cy="762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1400" y="571500"/>
            <a:ext cx="3860800" cy="762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1800" y="571500"/>
            <a:ext cx="3860800" cy="762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30200"/>
            <a:ext cx="4876800" cy="965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130300"/>
            <a:ext cx="18288000" cy="9156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2600" y="1511300"/>
            <a:ext cx="17335500" cy="8204200"/>
          </a:xfrm>
          <a:prstGeom prst="rect">
            <a:avLst/>
          </a:prstGeom>
          <a:effectLst>
            <a:outerShdw blurRad="669826" dist="252339" dir="2700000">
              <a:srgbClr val="000000">
                <a:alpha val="10000"/>
              </a:srgbClr>
            </a:outerShdw>
          </a:effectLst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70100" y="4394200"/>
            <a:ext cx="7112000" cy="3835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58400" y="4394200"/>
            <a:ext cx="6807200" cy="38354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2438400" y="5359400"/>
            <a:ext cx="6248400" cy="162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37780"/>
              </a:lnSpc>
              <a:buClr>
                <a:srgbClr val="000000"/>
              </a:buClr>
              <a:buFont typeface="Arial"/>
              <a:buChar char="●"/>
            </a:pPr>
            <a:r>
              <a:rPr lang="ko-KR" sz="2000" b="0" i="0" u="none" strike="noStrike">
                <a:solidFill>
                  <a:srgbClr val="000000"/>
                </a:solidFill>
                <a:ea typeface="Pretendard Regular"/>
              </a:rPr>
              <a:t>와인은</a:t>
            </a:r>
            <a:r>
              <a:rPr lang="en-US" sz="20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Regular"/>
              </a:rPr>
              <a:t>오랜</a:t>
            </a:r>
            <a:r>
              <a:rPr lang="en-US" sz="20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Regular"/>
              </a:rPr>
              <a:t>역사와</a:t>
            </a:r>
            <a:r>
              <a:rPr lang="en-US" sz="20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Regular"/>
              </a:rPr>
              <a:t>다양한</a:t>
            </a:r>
            <a:r>
              <a:rPr lang="en-US" sz="20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Regular"/>
              </a:rPr>
              <a:t>품종으로</a:t>
            </a:r>
            <a:r>
              <a:rPr lang="en-US" sz="20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Regular"/>
              </a:rPr>
              <a:t>인해</a:t>
            </a:r>
            <a:r>
              <a:rPr lang="en-US" sz="20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Regular"/>
              </a:rPr>
              <a:t>많은</a:t>
            </a:r>
            <a:r>
              <a:rPr lang="en-US" sz="20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Regular"/>
              </a:rPr>
              <a:t>사람들에게</a:t>
            </a:r>
            <a:r>
              <a:rPr lang="en-US" sz="20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Regular"/>
              </a:rPr>
              <a:t>사랑받고</a:t>
            </a:r>
            <a:r>
              <a:rPr lang="en-US" sz="20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Regular"/>
              </a:rPr>
              <a:t>있습니다</a:t>
            </a:r>
            <a:r>
              <a:rPr lang="en-US" sz="2000" b="0" i="0" u="none" strike="noStrike">
                <a:solidFill>
                  <a:srgbClr val="000000"/>
                </a:solidFill>
                <a:latin typeface="Pretendard Regular"/>
              </a:rPr>
              <a:t>. </a:t>
            </a:r>
            <a:r>
              <a:rPr lang="ko-KR" sz="2000" b="0" i="0" u="none" strike="noStrike">
                <a:solidFill>
                  <a:srgbClr val="000000"/>
                </a:solidFill>
                <a:ea typeface="Pretendard Regular"/>
              </a:rPr>
              <a:t>너무</a:t>
            </a:r>
            <a:r>
              <a:rPr lang="en-US" sz="20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Regular"/>
              </a:rPr>
              <a:t>많은</a:t>
            </a:r>
            <a:r>
              <a:rPr lang="en-US" sz="20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Regular"/>
              </a:rPr>
              <a:t>종류와</a:t>
            </a:r>
            <a:r>
              <a:rPr lang="en-US" sz="20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Regular"/>
              </a:rPr>
              <a:t>품종으로</a:t>
            </a:r>
            <a:r>
              <a:rPr lang="en-US" sz="20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Regular"/>
              </a:rPr>
              <a:t>입문이</a:t>
            </a:r>
            <a:r>
              <a:rPr lang="en-US" sz="20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Regular"/>
              </a:rPr>
              <a:t>어렵다고</a:t>
            </a:r>
            <a:r>
              <a:rPr lang="en-US" sz="20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Regular"/>
              </a:rPr>
              <a:t>느끼는</a:t>
            </a:r>
            <a:r>
              <a:rPr lang="en-US" sz="20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Regular"/>
              </a:rPr>
              <a:t>경우가</a:t>
            </a:r>
            <a:r>
              <a:rPr lang="en-US" sz="20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Regular"/>
              </a:rPr>
              <a:t>많은데</a:t>
            </a:r>
            <a:r>
              <a:rPr lang="en-US" sz="20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Regular"/>
              </a:rPr>
              <a:t>이를</a:t>
            </a:r>
            <a:r>
              <a:rPr lang="en-US" sz="20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Regular"/>
              </a:rPr>
              <a:t>도와주는</a:t>
            </a:r>
            <a:r>
              <a:rPr lang="en-US" sz="20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Regular"/>
              </a:rPr>
              <a:t>자연어처리</a:t>
            </a:r>
            <a:r>
              <a:rPr lang="en-US" sz="20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Regular"/>
              </a:rPr>
              <a:t>모델이</a:t>
            </a:r>
            <a:r>
              <a:rPr lang="en-US" sz="20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Regular"/>
              </a:rPr>
              <a:t>있으면</a:t>
            </a:r>
            <a:r>
              <a:rPr lang="en-US" sz="20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Regular"/>
              </a:rPr>
              <a:t>편리할</a:t>
            </a:r>
            <a:r>
              <a:rPr lang="en-US" sz="20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Regular"/>
              </a:rPr>
              <a:t>것이라고</a:t>
            </a:r>
            <a:r>
              <a:rPr lang="en-US" sz="20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Regular"/>
              </a:rPr>
              <a:t>생각했습니다</a:t>
            </a:r>
            <a:r>
              <a:rPr lang="en-US" sz="2000" b="0" i="0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641600" y="4597400"/>
            <a:ext cx="31115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97540"/>
              </a:lnSpc>
            </a:pPr>
            <a:r>
              <a:rPr lang="ko-KR" sz="2800" b="0" i="0" u="none" strike="noStrike" spc="100">
                <a:solidFill>
                  <a:srgbClr val="000000"/>
                </a:solidFill>
                <a:ea typeface="ONE Mobile Title OTF"/>
              </a:rPr>
              <a:t>프로젝트</a:t>
            </a:r>
            <a:r>
              <a:rPr lang="en-US" sz="2800" b="0" i="0" u="none" strike="noStrike" spc="100">
                <a:solidFill>
                  <a:srgbClr val="000000"/>
                </a:solidFill>
                <a:latin typeface="ONE Mobile Title OTF"/>
              </a:rPr>
              <a:t> </a:t>
            </a:r>
            <a:r>
              <a:rPr lang="ko-KR" sz="2800" b="0" i="0" u="none" strike="noStrike" spc="100">
                <a:solidFill>
                  <a:srgbClr val="000000"/>
                </a:solidFill>
                <a:ea typeface="ONE Mobile Title OTF"/>
              </a:rPr>
              <a:t>배경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984500" y="2146300"/>
            <a:ext cx="123190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7200" b="0" i="0" u="none" strike="noStrike">
                <a:solidFill>
                  <a:srgbClr val="FBAE84"/>
                </a:solidFill>
                <a:ea typeface="ONE Mobile Title OTF"/>
              </a:rPr>
              <a:t>프로젝트</a:t>
            </a:r>
            <a:r>
              <a:rPr lang="en-US" sz="7200" b="0" i="0" u="none" strike="noStrike">
                <a:solidFill>
                  <a:srgbClr val="FBAE84"/>
                </a:solidFill>
                <a:latin typeface="ONE Mobile Title OTF"/>
              </a:rPr>
              <a:t> </a:t>
            </a:r>
            <a:r>
              <a:rPr lang="ko-KR" sz="7200" b="0" i="0" u="none" strike="noStrike">
                <a:solidFill>
                  <a:srgbClr val="FBAE84"/>
                </a:solidFill>
                <a:ea typeface="ONE Mobile Title OTF"/>
              </a:rPr>
              <a:t>배경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36600" y="635000"/>
            <a:ext cx="29972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4580"/>
              </a:lnSpc>
            </a:pPr>
            <a:r>
              <a:rPr lang="en-US" sz="2400" b="0" i="0" u="none" strike="noStrike" spc="600">
                <a:solidFill>
                  <a:srgbClr val="FFFFFF"/>
                </a:solidFill>
                <a:latin typeface="Pretendard Bold"/>
              </a:rPr>
              <a:t>BACKGROUND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0" y="571500"/>
            <a:ext cx="3860800" cy="762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1400" y="571500"/>
            <a:ext cx="3860800" cy="762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1800" y="571500"/>
            <a:ext cx="3860800" cy="762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30200"/>
            <a:ext cx="4876800" cy="965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130300"/>
            <a:ext cx="18288000" cy="9156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3400" y="1612900"/>
            <a:ext cx="17335500" cy="8204200"/>
          </a:xfrm>
          <a:prstGeom prst="rect">
            <a:avLst/>
          </a:prstGeom>
          <a:effectLst>
            <a:outerShdw blurRad="669826" dist="252339" dir="2700000">
              <a:srgbClr val="000000">
                <a:alpha val="10000"/>
              </a:srgbClr>
            </a:outerShdw>
          </a:effectLst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988800" y="4051300"/>
            <a:ext cx="3009900" cy="5969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988800" y="4445000"/>
            <a:ext cx="4711700" cy="4483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81800" y="4051300"/>
            <a:ext cx="3009900" cy="5969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81800" y="4445000"/>
            <a:ext cx="4711700" cy="44831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87500" y="4051300"/>
            <a:ext cx="3009900" cy="5969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87500" y="4445000"/>
            <a:ext cx="4711700" cy="44831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2306300" y="5943600"/>
            <a:ext cx="4241800" cy="2374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244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100" b="0" i="0" u="none" strike="noStrike">
                <a:solidFill>
                  <a:srgbClr val="000000"/>
                </a:solidFill>
                <a:ea typeface="Pretendard Regular"/>
              </a:rPr>
              <a:t>다양한</a:t>
            </a:r>
            <a:r>
              <a:rPr lang="en-US" sz="2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Pretendard Regular"/>
              </a:rPr>
              <a:t>와인</a:t>
            </a:r>
            <a:r>
              <a:rPr lang="en-US" sz="2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Pretendard Regular"/>
              </a:rPr>
              <a:t>리뷰</a:t>
            </a:r>
            <a:r>
              <a:rPr lang="en-US" sz="2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Pretendard Regular"/>
              </a:rPr>
              <a:t>데이터를</a:t>
            </a:r>
            <a:r>
              <a:rPr lang="en-US" sz="2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Pretendard Regular"/>
              </a:rPr>
              <a:t>기반으로</a:t>
            </a:r>
            <a:r>
              <a:rPr lang="en-US" sz="2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Pretendard Regular"/>
              </a:rPr>
              <a:t>와인의</a:t>
            </a:r>
            <a:r>
              <a:rPr lang="en-US" sz="2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Pretendard Regular"/>
              </a:rPr>
              <a:t>품종을</a:t>
            </a:r>
            <a:r>
              <a:rPr lang="en-US" sz="2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Pretendard Regular"/>
              </a:rPr>
              <a:t>정확하게</a:t>
            </a:r>
            <a:r>
              <a:rPr lang="en-US" sz="2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Pretendard Regular"/>
              </a:rPr>
              <a:t>분류하는</a:t>
            </a:r>
            <a:r>
              <a:rPr lang="en-US" sz="2100" b="0" i="0" u="none" strike="noStrike">
                <a:solidFill>
                  <a:srgbClr val="000000"/>
                </a:solidFill>
                <a:latin typeface="Pretendard Regular"/>
              </a:rPr>
              <a:t> LSTM </a:t>
            </a:r>
            <a:r>
              <a:rPr lang="ko-KR" sz="2100" b="0" i="0" u="none" strike="noStrike">
                <a:solidFill>
                  <a:srgbClr val="000000"/>
                </a:solidFill>
                <a:ea typeface="Pretendard Regular"/>
              </a:rPr>
              <a:t>모델을</a:t>
            </a:r>
            <a:r>
              <a:rPr lang="en-US" sz="2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Pretendard Regular"/>
              </a:rPr>
              <a:t>개발합니다</a:t>
            </a:r>
            <a:r>
              <a:rPr lang="en-US" sz="2100" b="0" i="0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  <a:p>
            <a:pPr lvl="0" algn="l">
              <a:lnSpc>
                <a:spcPct val="124499"/>
              </a:lnSpc>
            </a:pPr>
            <a:endParaRPr lang="en-US" sz="2100" b="0" i="0" u="none" strike="noStrike">
              <a:solidFill>
                <a:srgbClr val="000000"/>
              </a:solidFill>
              <a:latin typeface="Pretendard Regular"/>
            </a:endParaRPr>
          </a:p>
          <a:p>
            <a:pPr marL="342900" lvl="0" indent="-342900" algn="l">
              <a:lnSpc>
                <a:spcPct val="1244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100" b="0" i="0" u="none" strike="noStrike">
                <a:solidFill>
                  <a:srgbClr val="000000"/>
                </a:solidFill>
                <a:ea typeface="Pretendard Regular"/>
              </a:rPr>
              <a:t>분류된</a:t>
            </a:r>
            <a:r>
              <a:rPr lang="en-US" sz="2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Pretendard Regular"/>
              </a:rPr>
              <a:t>품종에</a:t>
            </a:r>
            <a:r>
              <a:rPr lang="en-US" sz="2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Pretendard Regular"/>
              </a:rPr>
              <a:t>따라</a:t>
            </a:r>
            <a:r>
              <a:rPr lang="en-US" sz="2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Pretendard Regular"/>
              </a:rPr>
              <a:t>적절한</a:t>
            </a:r>
            <a:r>
              <a:rPr lang="en-US" sz="2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Pretendard Regular"/>
              </a:rPr>
              <a:t>음식</a:t>
            </a:r>
            <a:r>
              <a:rPr lang="en-US" sz="2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Pretendard Regular"/>
              </a:rPr>
              <a:t>페어링을</a:t>
            </a:r>
            <a:r>
              <a:rPr lang="en-US" sz="2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Pretendard Regular"/>
              </a:rPr>
              <a:t>추천하는</a:t>
            </a:r>
            <a:r>
              <a:rPr lang="en-US" sz="2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Pretendard Regular"/>
              </a:rPr>
              <a:t>시스템을</a:t>
            </a:r>
            <a:r>
              <a:rPr lang="en-US" sz="2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Pretendard Regular"/>
              </a:rPr>
              <a:t>구축합니다</a:t>
            </a:r>
            <a:r>
              <a:rPr lang="en-US" sz="2100" b="0" i="0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560300" y="4902200"/>
            <a:ext cx="3771900" cy="546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97540"/>
              </a:lnSpc>
            </a:pPr>
            <a:r>
              <a:rPr lang="ko-KR" sz="3100" b="0" i="0" u="none" strike="noStrike" spc="100">
                <a:solidFill>
                  <a:srgbClr val="000000"/>
                </a:solidFill>
                <a:ea typeface="ONE Mobile Title OTF"/>
              </a:rPr>
              <a:t>프로젝트</a:t>
            </a:r>
            <a:r>
              <a:rPr lang="en-US" sz="3100" b="0" i="0" u="none" strike="noStrike" spc="100">
                <a:solidFill>
                  <a:srgbClr val="000000"/>
                </a:solidFill>
                <a:latin typeface="ONE Mobile Title OTF"/>
              </a:rPr>
              <a:t> </a:t>
            </a:r>
            <a:r>
              <a:rPr lang="ko-KR" sz="3100" b="0" i="0" u="none" strike="noStrike" spc="100">
                <a:solidFill>
                  <a:srgbClr val="000000"/>
                </a:solidFill>
                <a:ea typeface="ONE Mobile Title OTF"/>
              </a:rPr>
              <a:t>실행</a:t>
            </a:r>
            <a:r>
              <a:rPr lang="en-US" sz="3100" b="0" i="0" u="none" strike="noStrike" spc="100">
                <a:solidFill>
                  <a:srgbClr val="000000"/>
                </a:solidFill>
                <a:latin typeface="ONE Mobile Title OTF"/>
              </a:rPr>
              <a:t> </a:t>
            </a:r>
            <a:r>
              <a:rPr lang="ko-KR" sz="3100" b="0" i="0" u="none" strike="noStrike" spc="100">
                <a:solidFill>
                  <a:srgbClr val="000000"/>
                </a:solidFill>
                <a:ea typeface="ONE Mobile Title OTF"/>
              </a:rPr>
              <a:t>계획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302500" y="6210300"/>
            <a:ext cx="3721100" cy="184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244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100" b="0" i="0" u="none" strike="noStrike">
                <a:solidFill>
                  <a:srgbClr val="000000"/>
                </a:solidFill>
                <a:ea typeface="Pretendard Regular"/>
              </a:rPr>
              <a:t>와인</a:t>
            </a:r>
            <a:r>
              <a:rPr lang="en-US" sz="2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Pretendard Regular"/>
              </a:rPr>
              <a:t>리뷰</a:t>
            </a:r>
            <a:r>
              <a:rPr lang="en-US" sz="2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Pretendard Regular"/>
              </a:rPr>
              <a:t>데이터</a:t>
            </a:r>
            <a:r>
              <a:rPr lang="en-US" sz="2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Pretendard Regular"/>
              </a:rPr>
              <a:t>전처리</a:t>
            </a:r>
          </a:p>
          <a:p>
            <a:pPr lvl="0" algn="l">
              <a:lnSpc>
                <a:spcPct val="41500"/>
              </a:lnSpc>
            </a:pPr>
            <a:r>
              <a:rPr lang="en-US" sz="2100" b="0" i="0" u="none" strike="noStrike">
                <a:solidFill>
                  <a:srgbClr val="000000"/>
                </a:solidFill>
                <a:latin typeface="Pretendard Regular"/>
              </a:rPr>
              <a:t> </a:t>
            </a:r>
          </a:p>
          <a:p>
            <a:pPr lvl="0" algn="l">
              <a:lnSpc>
                <a:spcPct val="41500"/>
              </a:lnSpc>
            </a:pPr>
            <a:r>
              <a:rPr lang="en-US" sz="2100" b="0" i="0" u="none" strike="noStrike">
                <a:solidFill>
                  <a:srgbClr val="000000"/>
                </a:solidFill>
                <a:latin typeface="Pretendard Regular"/>
              </a:rPr>
              <a:t> </a:t>
            </a:r>
          </a:p>
          <a:p>
            <a:pPr marL="342900" lvl="0" indent="-342900" algn="l">
              <a:lnSpc>
                <a:spcPct val="1244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100" b="0" i="0" u="none" strike="noStrike">
                <a:solidFill>
                  <a:srgbClr val="000000"/>
                </a:solidFill>
                <a:ea typeface="Pretendard Regular"/>
              </a:rPr>
              <a:t>모델</a:t>
            </a:r>
            <a:r>
              <a:rPr lang="en-US" sz="2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Pretendard Regular"/>
              </a:rPr>
              <a:t>선정</a:t>
            </a:r>
            <a:r>
              <a:rPr lang="en-US" sz="2100" b="0" i="0" u="none" strike="noStrike">
                <a:solidFill>
                  <a:srgbClr val="000000"/>
                </a:solidFill>
                <a:latin typeface="Pretendard Regular"/>
              </a:rPr>
              <a:t>(LSTM)</a:t>
            </a:r>
          </a:p>
          <a:p>
            <a:pPr lvl="0" algn="l">
              <a:lnSpc>
                <a:spcPct val="124499"/>
              </a:lnSpc>
            </a:pPr>
            <a:endParaRPr lang="en-US" sz="2100" b="0" i="0" u="none" strike="noStrike">
              <a:solidFill>
                <a:srgbClr val="000000"/>
              </a:solidFill>
              <a:latin typeface="Pretendard Regular"/>
            </a:endParaRPr>
          </a:p>
          <a:p>
            <a:pPr marL="342900" lvl="0" indent="-342900" algn="l">
              <a:lnSpc>
                <a:spcPct val="1244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100" b="0" i="0" u="none" strike="noStrike">
                <a:solidFill>
                  <a:srgbClr val="000000"/>
                </a:solidFill>
                <a:ea typeface="Pretendard Regular"/>
              </a:rPr>
              <a:t>텍스트</a:t>
            </a:r>
            <a:r>
              <a:rPr lang="en-US" sz="2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Pretendard Regular"/>
              </a:rPr>
              <a:t>기반</a:t>
            </a:r>
            <a:r>
              <a:rPr lang="en-US" sz="2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Pretendard Regular"/>
              </a:rPr>
              <a:t>추천</a:t>
            </a:r>
            <a:r>
              <a:rPr lang="en-US" sz="2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Pretendard Regular"/>
              </a:rPr>
              <a:t>시스템</a:t>
            </a:r>
            <a:r>
              <a:rPr lang="en-US" sz="2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Pretendard Regular"/>
              </a:rPr>
              <a:t>개발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353300" y="4902200"/>
            <a:ext cx="3454400" cy="546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97540"/>
              </a:lnSpc>
            </a:pPr>
            <a:r>
              <a:rPr lang="ko-KR" sz="3100" b="0" i="0" u="none" strike="noStrike" spc="100">
                <a:solidFill>
                  <a:srgbClr val="000000"/>
                </a:solidFill>
                <a:ea typeface="ONE Mobile Title OTF"/>
              </a:rPr>
              <a:t>프로젝트</a:t>
            </a:r>
            <a:r>
              <a:rPr lang="en-US" sz="3100" b="0" i="0" u="none" strike="noStrike" spc="100">
                <a:solidFill>
                  <a:srgbClr val="000000"/>
                </a:solidFill>
                <a:latin typeface="ONE Mobile Title OTF"/>
              </a:rPr>
              <a:t> </a:t>
            </a:r>
            <a:r>
              <a:rPr lang="ko-KR" sz="3100" b="0" i="0" u="none" strike="noStrike" spc="100">
                <a:solidFill>
                  <a:srgbClr val="000000"/>
                </a:solidFill>
                <a:ea typeface="ONE Mobile Title OTF"/>
              </a:rPr>
              <a:t>주요</a:t>
            </a:r>
            <a:r>
              <a:rPr lang="en-US" sz="3100" b="0" i="0" u="none" strike="noStrike" spc="100">
                <a:solidFill>
                  <a:srgbClr val="000000"/>
                </a:solidFill>
                <a:latin typeface="ONE Mobile Title OTF"/>
              </a:rPr>
              <a:t> </a:t>
            </a:r>
            <a:r>
              <a:rPr lang="ko-KR" sz="3100" b="0" i="0" u="none" strike="noStrike" spc="100">
                <a:solidFill>
                  <a:srgbClr val="000000"/>
                </a:solidFill>
                <a:ea typeface="ONE Mobile Title OTF"/>
              </a:rPr>
              <a:t>방안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651000" y="5867400"/>
            <a:ext cx="4648200" cy="2374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244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100" b="0" i="0" u="none" strike="noStrike">
                <a:solidFill>
                  <a:srgbClr val="000000"/>
                </a:solidFill>
                <a:ea typeface="Pretendard Regular"/>
              </a:rPr>
              <a:t>다양한</a:t>
            </a:r>
            <a:r>
              <a:rPr lang="en-US" sz="2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Pretendard Regular"/>
              </a:rPr>
              <a:t>와인</a:t>
            </a:r>
            <a:r>
              <a:rPr lang="en-US" sz="2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Pretendard Regular"/>
              </a:rPr>
              <a:t>리뷰</a:t>
            </a:r>
            <a:r>
              <a:rPr lang="en-US" sz="2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Pretendard Regular"/>
              </a:rPr>
              <a:t>데이터를</a:t>
            </a:r>
            <a:r>
              <a:rPr lang="en-US" sz="2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Pretendard Regular"/>
              </a:rPr>
              <a:t>기반으로</a:t>
            </a:r>
            <a:r>
              <a:rPr lang="en-US" sz="2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Pretendard Regular"/>
              </a:rPr>
              <a:t>와인의</a:t>
            </a:r>
            <a:r>
              <a:rPr lang="en-US" sz="2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Pretendard Regular"/>
              </a:rPr>
              <a:t>종류</a:t>
            </a:r>
            <a:r>
              <a:rPr lang="en-US" sz="2100" b="0" i="0" u="none" strike="noStrike">
                <a:solidFill>
                  <a:srgbClr val="000000"/>
                </a:solidFill>
                <a:latin typeface="Pretendard Regular"/>
              </a:rPr>
              <a:t>(RED/WHITE)</a:t>
            </a:r>
            <a:r>
              <a:rPr lang="ko-KR" sz="2100" b="0" i="0" u="none" strike="noStrike">
                <a:solidFill>
                  <a:srgbClr val="000000"/>
                </a:solidFill>
                <a:ea typeface="Pretendard Regular"/>
              </a:rPr>
              <a:t>을</a:t>
            </a:r>
            <a:r>
              <a:rPr lang="en-US" sz="2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Pretendard Regular"/>
              </a:rPr>
              <a:t>정확하게</a:t>
            </a:r>
            <a:r>
              <a:rPr lang="en-US" sz="2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Pretendard Regular"/>
              </a:rPr>
              <a:t>분류하는</a:t>
            </a:r>
            <a:r>
              <a:rPr lang="en-US" sz="2100" b="0" i="0" u="none" strike="noStrike">
                <a:solidFill>
                  <a:srgbClr val="000000"/>
                </a:solidFill>
                <a:latin typeface="Pretendard Regular"/>
              </a:rPr>
              <a:t> LSTM </a:t>
            </a:r>
            <a:r>
              <a:rPr lang="ko-KR" sz="2100" b="0" i="0" u="none" strike="noStrike">
                <a:solidFill>
                  <a:srgbClr val="000000"/>
                </a:solidFill>
                <a:ea typeface="Pretendard Regular"/>
              </a:rPr>
              <a:t>모델을</a:t>
            </a:r>
            <a:r>
              <a:rPr lang="en-US" sz="2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Pretendard Regular"/>
              </a:rPr>
              <a:t>개발합니다</a:t>
            </a:r>
            <a:r>
              <a:rPr lang="en-US" sz="2100" b="0" i="0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  <a:p>
            <a:pPr lvl="0" algn="l">
              <a:lnSpc>
                <a:spcPct val="124499"/>
              </a:lnSpc>
            </a:pPr>
            <a:endParaRPr lang="en-US" sz="2100" b="0" i="0" u="none" strike="noStrike">
              <a:solidFill>
                <a:srgbClr val="000000"/>
              </a:solidFill>
              <a:latin typeface="Pretendard Regular"/>
            </a:endParaRPr>
          </a:p>
          <a:p>
            <a:pPr marL="342900" lvl="0" indent="-342900" algn="l">
              <a:lnSpc>
                <a:spcPct val="124499"/>
              </a:lnSpc>
              <a:buClr>
                <a:srgbClr val="000000"/>
              </a:buClr>
              <a:buFont typeface="Arial"/>
              <a:buChar char="●"/>
            </a:pPr>
            <a:r>
              <a:rPr lang="en-US" sz="2100" b="0" i="0" u="none" strike="noStrike">
                <a:solidFill>
                  <a:srgbClr val="000000"/>
                </a:solidFill>
                <a:latin typeface="Pretendard Regular"/>
              </a:rPr>
              <a:t> </a:t>
            </a:r>
            <a:r>
              <a:rPr lang="ko-KR" sz="2100" b="0" i="0" u="none" strike="noStrike">
                <a:solidFill>
                  <a:srgbClr val="000000"/>
                </a:solidFill>
                <a:ea typeface="Pretendard Regular"/>
              </a:rPr>
              <a:t>분류된</a:t>
            </a:r>
            <a:r>
              <a:rPr lang="en-US" sz="2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Pretendard Regular"/>
              </a:rPr>
              <a:t>품종에</a:t>
            </a:r>
            <a:r>
              <a:rPr lang="en-US" sz="2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Pretendard Regular"/>
              </a:rPr>
              <a:t>따라</a:t>
            </a:r>
            <a:r>
              <a:rPr lang="en-US" sz="2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Pretendard Regular"/>
              </a:rPr>
              <a:t>적절한</a:t>
            </a:r>
            <a:r>
              <a:rPr lang="en-US" sz="2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Pretendard Regular"/>
              </a:rPr>
              <a:t>음식</a:t>
            </a:r>
            <a:r>
              <a:rPr lang="en-US" sz="2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Pretendard Regular"/>
              </a:rPr>
              <a:t>페어링을</a:t>
            </a:r>
            <a:r>
              <a:rPr lang="en-US" sz="2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Pretendard Regular"/>
              </a:rPr>
              <a:t>추천하는</a:t>
            </a:r>
            <a:r>
              <a:rPr lang="en-US" sz="2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Pretendard Regular"/>
              </a:rPr>
              <a:t>시스템을</a:t>
            </a:r>
            <a:r>
              <a:rPr lang="en-US" sz="2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Pretendard Regular"/>
              </a:rPr>
              <a:t>구축하고자</a:t>
            </a:r>
            <a:r>
              <a:rPr lang="en-US" sz="2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Pretendard Regular"/>
              </a:rPr>
              <a:t>합니다</a:t>
            </a:r>
            <a:r>
              <a:rPr lang="en-US" sz="2100" b="0" i="0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136637" y="4615070"/>
            <a:ext cx="3505200" cy="939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97540"/>
              </a:lnSpc>
            </a:pPr>
            <a:r>
              <a:rPr lang="ko-KR" sz="3100" b="0" i="0" u="none" strike="noStrike" spc="100" dirty="0">
                <a:solidFill>
                  <a:srgbClr val="000000"/>
                </a:solidFill>
                <a:ea typeface="ONE Mobile Title OTF"/>
              </a:rPr>
              <a:t>프로젝트</a:t>
            </a:r>
            <a:r>
              <a:rPr lang="en-US" sz="3100" b="0" i="0" u="none" strike="noStrike" spc="100" dirty="0">
                <a:solidFill>
                  <a:srgbClr val="000000"/>
                </a:solidFill>
                <a:latin typeface="ONE Mobile Title OTF"/>
              </a:rPr>
              <a:t> </a:t>
            </a:r>
            <a:r>
              <a:rPr lang="ko-KR" sz="3100" b="0" i="0" u="none" strike="noStrike" spc="100" dirty="0">
                <a:solidFill>
                  <a:srgbClr val="000000"/>
                </a:solidFill>
                <a:ea typeface="ONE Mobile Title OTF"/>
              </a:rPr>
              <a:t>목표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984500" y="2146300"/>
            <a:ext cx="123190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7200" b="0" i="0" u="none" strike="noStrike">
                <a:solidFill>
                  <a:srgbClr val="9ECAEF"/>
                </a:solidFill>
                <a:ea typeface="ONE Mobile Title OTF"/>
              </a:rPr>
              <a:t>프로젝트</a:t>
            </a:r>
            <a:r>
              <a:rPr lang="en-US" sz="7200" b="0" i="0" u="none" strike="noStrike">
                <a:solidFill>
                  <a:srgbClr val="9ECAEF"/>
                </a:solidFill>
                <a:latin typeface="ONE Mobile Title OTF"/>
              </a:rPr>
              <a:t> </a:t>
            </a:r>
            <a:r>
              <a:rPr lang="ko-KR" sz="7200" b="0" i="0" u="none" strike="noStrike">
                <a:solidFill>
                  <a:srgbClr val="9ECAEF"/>
                </a:solidFill>
                <a:ea typeface="ONE Mobile Title OTF"/>
              </a:rPr>
              <a:t>개요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736600" y="635000"/>
            <a:ext cx="29972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4580"/>
              </a:lnSpc>
            </a:pPr>
            <a:r>
              <a:rPr lang="en-US" sz="2400" b="0" i="0" u="none" strike="noStrike" spc="600">
                <a:solidFill>
                  <a:srgbClr val="FFFFFF"/>
                </a:solidFill>
                <a:latin typeface="Pretendard Bold"/>
              </a:rPr>
              <a:t>SUMMARY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0" y="571500"/>
            <a:ext cx="3860800" cy="762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1400" y="571500"/>
            <a:ext cx="3860800" cy="762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1800" y="571500"/>
            <a:ext cx="3860800" cy="762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30200"/>
            <a:ext cx="4876800" cy="965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00" y="1193800"/>
            <a:ext cx="18288000" cy="9156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2600" y="1612900"/>
            <a:ext cx="17335500" cy="8204200"/>
          </a:xfrm>
          <a:prstGeom prst="rect">
            <a:avLst/>
          </a:prstGeom>
          <a:effectLst>
            <a:outerShdw blurRad="669826" dist="252339" dir="2700000">
              <a:srgbClr val="000000">
                <a:alpha val="10000"/>
              </a:srgbClr>
            </a:outerShdw>
          </a:effectLst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67000" y="3048000"/>
            <a:ext cx="12814300" cy="63246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9601200" y="4330700"/>
            <a:ext cx="14732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97540"/>
              </a:lnSpc>
            </a:pPr>
            <a:r>
              <a:rPr lang="ko-KR" sz="2600" b="0" i="0" u="none" strike="noStrike" spc="200">
                <a:solidFill>
                  <a:srgbClr val="FFFFFF"/>
                </a:solidFill>
                <a:ea typeface="ONE Mobile Title OTF"/>
              </a:rPr>
              <a:t>기업명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016500" y="1854200"/>
            <a:ext cx="81153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7200" b="0" i="0" u="none" strike="noStrike">
                <a:solidFill>
                  <a:srgbClr val="89D8BD"/>
                </a:solidFill>
                <a:ea typeface="ONE Mobile Title OTF"/>
              </a:rPr>
              <a:t>데이터</a:t>
            </a:r>
            <a:r>
              <a:rPr lang="en-US" sz="7200" b="0" i="0" u="none" strike="noStrike">
                <a:solidFill>
                  <a:srgbClr val="89D8BD"/>
                </a:solidFill>
                <a:latin typeface="ONE Mobile Title OTF"/>
              </a:rPr>
              <a:t> </a:t>
            </a:r>
            <a:r>
              <a:rPr lang="ko-KR" sz="7200" b="0" i="0" u="none" strike="noStrike">
                <a:solidFill>
                  <a:srgbClr val="89D8BD"/>
                </a:solidFill>
                <a:ea typeface="ONE Mobile Title OTF"/>
              </a:rPr>
              <a:t>확인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36600" y="635000"/>
            <a:ext cx="29972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4580"/>
              </a:lnSpc>
            </a:pPr>
            <a:r>
              <a:rPr lang="en-US" sz="2400" b="0" i="0" u="none" strike="noStrike" spc="600">
                <a:solidFill>
                  <a:srgbClr val="FFFFFF"/>
                </a:solidFill>
                <a:latin typeface="Pretendard Bold"/>
              </a:rPr>
              <a:t>DATA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0" y="571500"/>
            <a:ext cx="3860800" cy="762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1400" y="571500"/>
            <a:ext cx="3860800" cy="762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1800" y="571500"/>
            <a:ext cx="3860800" cy="762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30200"/>
            <a:ext cx="4876800" cy="965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00" y="1193800"/>
            <a:ext cx="18288000" cy="9156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2600" y="1612900"/>
            <a:ext cx="17335500" cy="8204200"/>
          </a:xfrm>
          <a:prstGeom prst="rect">
            <a:avLst/>
          </a:prstGeom>
          <a:effectLst>
            <a:outerShdw blurRad="669826" dist="252339" dir="2700000">
              <a:srgbClr val="000000">
                <a:alpha val="10000"/>
              </a:srgbClr>
            </a:outerShdw>
          </a:effectLst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67000" y="3048000"/>
            <a:ext cx="12814300" cy="6324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95700" y="3162300"/>
            <a:ext cx="3848100" cy="63246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391900" y="3149600"/>
            <a:ext cx="3530600" cy="61341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9601200" y="4330700"/>
            <a:ext cx="14732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97540"/>
              </a:lnSpc>
            </a:pPr>
            <a:r>
              <a:rPr lang="ko-KR" sz="2600" b="0" i="0" u="none" strike="noStrike" spc="200">
                <a:solidFill>
                  <a:srgbClr val="FFFFFF"/>
                </a:solidFill>
                <a:ea typeface="ONE Mobile Title OTF"/>
              </a:rPr>
              <a:t>기업명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016500" y="1854200"/>
            <a:ext cx="81153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7200" b="0" i="0" u="none" strike="noStrike">
                <a:solidFill>
                  <a:srgbClr val="89D8BD"/>
                </a:solidFill>
                <a:ea typeface="ONE Mobile Title OTF"/>
              </a:rPr>
              <a:t>데이터</a:t>
            </a:r>
            <a:r>
              <a:rPr lang="en-US" sz="7200" b="0" i="0" u="none" strike="noStrike">
                <a:solidFill>
                  <a:srgbClr val="89D8BD"/>
                </a:solidFill>
                <a:latin typeface="ONE Mobile Title OTF"/>
              </a:rPr>
              <a:t> </a:t>
            </a:r>
            <a:r>
              <a:rPr lang="ko-KR" sz="7200" b="0" i="0" u="none" strike="noStrike">
                <a:solidFill>
                  <a:srgbClr val="89D8BD"/>
                </a:solidFill>
                <a:ea typeface="ONE Mobile Title OTF"/>
              </a:rPr>
              <a:t>확인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36600" y="635000"/>
            <a:ext cx="29972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4580"/>
              </a:lnSpc>
            </a:pPr>
            <a:r>
              <a:rPr lang="en-US" sz="2400" b="0" i="0" u="none" strike="noStrike" spc="600">
                <a:solidFill>
                  <a:srgbClr val="FFFFFF"/>
                </a:solidFill>
                <a:latin typeface="Pretendard Bold"/>
              </a:rPr>
              <a:t>DATA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0" y="571500"/>
            <a:ext cx="3860800" cy="762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1400" y="571500"/>
            <a:ext cx="3860800" cy="762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1800" y="571500"/>
            <a:ext cx="3860800" cy="762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30200"/>
            <a:ext cx="4876800" cy="965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130300"/>
            <a:ext cx="18288000" cy="9156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9900" y="1612900"/>
            <a:ext cx="17335500" cy="8204200"/>
          </a:xfrm>
          <a:prstGeom prst="rect">
            <a:avLst/>
          </a:prstGeom>
          <a:effectLst>
            <a:outerShdw blurRad="669826" dist="252339" dir="2700000">
              <a:srgbClr val="000000">
                <a:alpha val="10000"/>
              </a:srgbClr>
            </a:outerShdw>
          </a:effectLst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998200" y="2882900"/>
            <a:ext cx="4038600" cy="61722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14500" y="2819400"/>
            <a:ext cx="6883400" cy="61722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2984500" y="1574800"/>
            <a:ext cx="123190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7200" b="0" i="0" u="none" strike="noStrike">
                <a:solidFill>
                  <a:srgbClr val="F6BA5B"/>
                </a:solidFill>
                <a:ea typeface="ONE Mobile Title OTF"/>
              </a:rPr>
              <a:t>코드</a:t>
            </a:r>
            <a:r>
              <a:rPr lang="en-US" sz="7200" b="0" i="0" u="none" strike="noStrike">
                <a:solidFill>
                  <a:srgbClr val="F6BA5B"/>
                </a:solidFill>
                <a:latin typeface="ONE Mobile Title OTF"/>
              </a:rPr>
              <a:t> </a:t>
            </a:r>
            <a:r>
              <a:rPr lang="ko-KR" sz="7200" b="0" i="0" u="none" strike="noStrike">
                <a:solidFill>
                  <a:srgbClr val="F6BA5B"/>
                </a:solidFill>
                <a:ea typeface="ONE Mobile Title OTF"/>
              </a:rPr>
              <a:t>분석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36600" y="635000"/>
            <a:ext cx="29972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4580"/>
              </a:lnSpc>
            </a:pPr>
            <a:r>
              <a:rPr lang="en-US" sz="2400" b="0" i="0" u="none" strike="noStrike" spc="600">
                <a:solidFill>
                  <a:srgbClr val="FFFFFF"/>
                </a:solidFill>
                <a:latin typeface="Pretendard Bold"/>
              </a:rPr>
              <a:t>CODE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756400" y="9969500"/>
            <a:ext cx="11417300" cy="330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1900" b="0" i="0" u="none" strike="noStrike">
                <a:solidFill>
                  <a:srgbClr val="000000"/>
                </a:solidFill>
                <a:latin typeface="Noto Sans CJK KR Regular"/>
              </a:rPr>
              <a:t>https://velog.io/@oilyhand_01/%EB%94%A5%EB%9F%AC%EB%8B%9D-%EA%B8%B0%EC%B4%88-14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219700" y="9194800"/>
            <a:ext cx="7848600" cy="520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3000" b="0" i="0" u="none" strike="noStrike">
                <a:solidFill>
                  <a:srgbClr val="000000"/>
                </a:solidFill>
                <a:ea typeface="Noto Sans CJK KR Regular"/>
              </a:rPr>
              <a:t>영화</a:t>
            </a:r>
            <a:r>
              <a:rPr lang="en-US" sz="30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oto Sans CJK KR Regular"/>
              </a:rPr>
              <a:t>리뷰를</a:t>
            </a:r>
            <a:r>
              <a:rPr lang="en-US" sz="30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oto Sans CJK KR Regular"/>
              </a:rPr>
              <a:t>긍정적인지</a:t>
            </a:r>
            <a:r>
              <a:rPr lang="en-US" sz="30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oto Sans CJK KR Regular"/>
              </a:rPr>
              <a:t>부정적인지</a:t>
            </a:r>
            <a:r>
              <a:rPr lang="en-US" sz="30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oto Sans CJK KR Regular"/>
              </a:rPr>
              <a:t>판단하는</a:t>
            </a:r>
            <a:r>
              <a:rPr lang="en-US" sz="30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oto Sans CJK KR Regular"/>
              </a:rPr>
              <a:t>모델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0" y="571500"/>
            <a:ext cx="3860800" cy="762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1400" y="571500"/>
            <a:ext cx="3860800" cy="762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1800" y="571500"/>
            <a:ext cx="3860800" cy="762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30200"/>
            <a:ext cx="4876800" cy="965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130300"/>
            <a:ext cx="18288000" cy="9156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2600" y="1612900"/>
            <a:ext cx="17335500" cy="8204200"/>
          </a:xfrm>
          <a:prstGeom prst="rect">
            <a:avLst/>
          </a:prstGeom>
          <a:effectLst>
            <a:outerShdw blurRad="669826" dist="252339" dir="2700000">
              <a:srgbClr val="000000">
                <a:alpha val="10000"/>
              </a:srgbClr>
            </a:outerShdw>
          </a:effectLst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16200" y="2997200"/>
            <a:ext cx="4800600" cy="60960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12200" y="2997200"/>
            <a:ext cx="8077200" cy="50292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2984500" y="1574800"/>
            <a:ext cx="123190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7200" b="0" i="0" u="none" strike="noStrike">
                <a:solidFill>
                  <a:srgbClr val="78CDE0"/>
                </a:solidFill>
                <a:latin typeface="ONE Mobile Title OTF"/>
              </a:rPr>
              <a:t>1</a:t>
            </a:r>
            <a:r>
              <a:rPr lang="ko-KR" sz="7200" b="0" i="0" u="none" strike="noStrike">
                <a:solidFill>
                  <a:srgbClr val="78CDE0"/>
                </a:solidFill>
                <a:ea typeface="ONE Mobile Title OTF"/>
              </a:rPr>
              <a:t>차</a:t>
            </a:r>
            <a:r>
              <a:rPr lang="en-US" sz="7200" b="0" i="0" u="none" strike="noStrike">
                <a:solidFill>
                  <a:srgbClr val="78CDE0"/>
                </a:solidFill>
                <a:latin typeface="ONE Mobile Title OTF"/>
              </a:rPr>
              <a:t> </a:t>
            </a:r>
            <a:r>
              <a:rPr lang="ko-KR" sz="7200" b="0" i="0" u="none" strike="noStrike">
                <a:solidFill>
                  <a:srgbClr val="78CDE0"/>
                </a:solidFill>
                <a:ea typeface="ONE Mobile Title OTF"/>
              </a:rPr>
              <a:t>구현</a:t>
            </a:r>
            <a:r>
              <a:rPr lang="en-US" sz="7200" b="0" i="0" u="none" strike="noStrike">
                <a:solidFill>
                  <a:srgbClr val="78CDE0"/>
                </a:solidFill>
                <a:latin typeface="ONE Mobile Title OTF"/>
              </a:rPr>
              <a:t> </a:t>
            </a:r>
            <a:r>
              <a:rPr lang="ko-KR" sz="7200" b="0" i="0" u="none" strike="noStrike">
                <a:solidFill>
                  <a:srgbClr val="78CDE0"/>
                </a:solidFill>
                <a:ea typeface="ONE Mobile Title OTF"/>
              </a:rPr>
              <a:t>내용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36600" y="635000"/>
            <a:ext cx="29972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4580"/>
              </a:lnSpc>
            </a:pPr>
            <a:r>
              <a:rPr lang="en-US" sz="2400" b="0" i="0" u="none" strike="noStrike" spc="600">
                <a:solidFill>
                  <a:srgbClr val="FFFFFF"/>
                </a:solidFill>
                <a:latin typeface="Pretendard Bold"/>
              </a:rPr>
              <a:t>CODE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01700" y="9093200"/>
            <a:ext cx="16484600" cy="520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3000" b="0" i="0" u="none" strike="noStrike">
                <a:solidFill>
                  <a:srgbClr val="000000"/>
                </a:solidFill>
                <a:ea typeface="Noto Sans CJK KR Regular"/>
              </a:rPr>
              <a:t>와인</a:t>
            </a:r>
            <a:r>
              <a:rPr lang="en-US" sz="30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oto Sans CJK KR Regular"/>
              </a:rPr>
              <a:t>리뷰</a:t>
            </a:r>
            <a:r>
              <a:rPr lang="en-US" sz="30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oto Sans CJK KR Regular"/>
              </a:rPr>
              <a:t>데이터를</a:t>
            </a:r>
            <a:r>
              <a:rPr lang="en-US" sz="30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oto Sans CJK KR Regular"/>
              </a:rPr>
              <a:t>활용해</a:t>
            </a:r>
            <a:r>
              <a:rPr lang="en-US" sz="30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oto Sans CJK KR Regular"/>
              </a:rPr>
              <a:t>품종을</a:t>
            </a:r>
            <a:r>
              <a:rPr lang="en-US" sz="30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oto Sans CJK KR Regular"/>
              </a:rPr>
              <a:t>통해</a:t>
            </a:r>
            <a:r>
              <a:rPr lang="en-US" sz="3000" b="0" i="0" u="none" strike="noStrike">
                <a:solidFill>
                  <a:srgbClr val="000000"/>
                </a:solidFill>
                <a:latin typeface="Noto Sans CJK KR Regular"/>
              </a:rPr>
              <a:t> RED</a:t>
            </a:r>
            <a:r>
              <a:rPr lang="ko-KR" sz="3000" b="0" i="0" u="none" strike="noStrike">
                <a:solidFill>
                  <a:srgbClr val="000000"/>
                </a:solidFill>
                <a:ea typeface="Noto Sans CJK KR Regular"/>
              </a:rPr>
              <a:t>와</a:t>
            </a:r>
            <a:r>
              <a:rPr lang="en-US" sz="3000" b="0" i="0" u="none" strike="noStrike">
                <a:solidFill>
                  <a:srgbClr val="000000"/>
                </a:solidFill>
                <a:latin typeface="Noto Sans CJK KR Regular"/>
              </a:rPr>
              <a:t> WHITE</a:t>
            </a:r>
            <a:r>
              <a:rPr lang="ko-KR" sz="3000" b="0" i="0" u="none" strike="noStrike">
                <a:solidFill>
                  <a:srgbClr val="000000"/>
                </a:solidFill>
                <a:ea typeface="Noto Sans CJK KR Regular"/>
              </a:rPr>
              <a:t>로</a:t>
            </a:r>
            <a:r>
              <a:rPr lang="en-US" sz="30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oto Sans CJK KR Regular"/>
              </a:rPr>
              <a:t>라벨링</a:t>
            </a:r>
            <a:r>
              <a:rPr lang="en-US" sz="30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oto Sans CJK KR Regular"/>
              </a:rPr>
              <a:t>후</a:t>
            </a:r>
            <a:r>
              <a:rPr lang="en-US" sz="3000" b="0" i="0" u="none" strike="noStrike">
                <a:solidFill>
                  <a:srgbClr val="000000"/>
                </a:solidFill>
                <a:latin typeface="Noto Sans CJK KR Regular"/>
              </a:rPr>
              <a:t>, </a:t>
            </a:r>
            <a:r>
              <a:rPr lang="ko-KR" sz="3000" b="0" i="0" u="none" strike="noStrike">
                <a:solidFill>
                  <a:srgbClr val="000000"/>
                </a:solidFill>
                <a:ea typeface="Noto Sans CJK KR Regular"/>
              </a:rPr>
              <a:t>리뷰</a:t>
            </a:r>
            <a:r>
              <a:rPr lang="en-US" sz="30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oto Sans CJK KR Regular"/>
              </a:rPr>
              <a:t>데이터만으로</a:t>
            </a:r>
            <a:r>
              <a:rPr lang="en-US" sz="3000" b="0" i="0" u="none" strike="noStrike">
                <a:solidFill>
                  <a:srgbClr val="000000"/>
                </a:solidFill>
                <a:latin typeface="Noto Sans CJK KR Regular"/>
              </a:rPr>
              <a:t> RED/WHITE </a:t>
            </a:r>
            <a:r>
              <a:rPr lang="ko-KR" sz="3000" b="0" i="0" u="none" strike="noStrike">
                <a:solidFill>
                  <a:srgbClr val="000000"/>
                </a:solidFill>
                <a:ea typeface="Noto Sans CJK KR Regular"/>
              </a:rPr>
              <a:t>구분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0" y="571500"/>
            <a:ext cx="3860800" cy="762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1400" y="571500"/>
            <a:ext cx="3860800" cy="762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1800" y="571500"/>
            <a:ext cx="3860800" cy="762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30200"/>
            <a:ext cx="4876800" cy="965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130300"/>
            <a:ext cx="18288000" cy="9156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2600" y="1612900"/>
            <a:ext cx="17335500" cy="8204200"/>
          </a:xfrm>
          <a:prstGeom prst="rect">
            <a:avLst/>
          </a:prstGeom>
          <a:effectLst>
            <a:outerShdw blurRad="669826" dist="252339" dir="2700000">
              <a:srgbClr val="000000">
                <a:alpha val="10000"/>
              </a:srgbClr>
            </a:outerShdw>
          </a:effectLst>
        </p:spPr>
      </p:pic>
      <p:sp>
        <p:nvSpPr>
          <p:cNvPr id="8" name="TextBox 8"/>
          <p:cNvSpPr txBox="1"/>
          <p:nvPr/>
        </p:nvSpPr>
        <p:spPr>
          <a:xfrm>
            <a:off x="3162300" y="1574800"/>
            <a:ext cx="123190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7200" b="0" i="0" u="none" strike="noStrike">
                <a:solidFill>
                  <a:srgbClr val="CFBFE6"/>
                </a:solidFill>
                <a:ea typeface="ONE Mobile Title OTF"/>
              </a:rPr>
              <a:t>추가한</a:t>
            </a:r>
            <a:r>
              <a:rPr lang="en-US" sz="7200" b="0" i="0" u="none" strike="noStrike">
                <a:solidFill>
                  <a:srgbClr val="CFBFE6"/>
                </a:solidFill>
                <a:latin typeface="ONE Mobile Title OTF"/>
              </a:rPr>
              <a:t> </a:t>
            </a:r>
            <a:r>
              <a:rPr lang="ko-KR" sz="7200" b="0" i="0" u="none" strike="noStrike">
                <a:solidFill>
                  <a:srgbClr val="CFBFE6"/>
                </a:solidFill>
                <a:ea typeface="ONE Mobile Title OTF"/>
              </a:rPr>
              <a:t>내용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36600" y="635000"/>
            <a:ext cx="29972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4580"/>
              </a:lnSpc>
            </a:pPr>
            <a:r>
              <a:rPr lang="en-US" sz="2400" b="0" i="0" u="none" strike="noStrike" spc="600">
                <a:solidFill>
                  <a:srgbClr val="FFFFFF"/>
                </a:solidFill>
                <a:latin typeface="Pretendard Bold"/>
              </a:rPr>
              <a:t>ADD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17600" y="3657600"/>
            <a:ext cx="16408400" cy="977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>
                <a:solidFill>
                  <a:srgbClr val="000000"/>
                </a:solidFill>
                <a:latin typeface="Noto Sans CJK KR Regular"/>
              </a:rPr>
              <a:t>1. </a:t>
            </a:r>
            <a:r>
              <a:rPr lang="ko-KR" sz="3000" b="0" i="0" u="none" strike="noStrike">
                <a:solidFill>
                  <a:srgbClr val="000000"/>
                </a:solidFill>
                <a:ea typeface="Noto Sans CJK KR Regular"/>
              </a:rPr>
              <a:t>사용자가</a:t>
            </a:r>
            <a:r>
              <a:rPr lang="en-US" sz="30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oto Sans CJK KR Regular"/>
              </a:rPr>
              <a:t>와인</a:t>
            </a:r>
            <a:r>
              <a:rPr lang="en-US" sz="30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oto Sans CJK KR Regular"/>
              </a:rPr>
              <a:t>설명을</a:t>
            </a:r>
            <a:r>
              <a:rPr lang="en-US" sz="30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oto Sans CJK KR Regular"/>
              </a:rPr>
              <a:t>입력하면</a:t>
            </a:r>
            <a:r>
              <a:rPr lang="en-US" sz="3000" b="0" i="0" u="none" strike="noStrike">
                <a:solidFill>
                  <a:srgbClr val="000000"/>
                </a:solidFill>
                <a:latin typeface="Noto Sans CJK KR Regular"/>
              </a:rPr>
              <a:t>, </a:t>
            </a:r>
            <a:r>
              <a:rPr lang="ko-KR" sz="3000" b="0" i="0" u="none" strike="noStrike">
                <a:solidFill>
                  <a:srgbClr val="000000"/>
                </a:solidFill>
                <a:ea typeface="Noto Sans CJK KR Regular"/>
              </a:rPr>
              <a:t>모델이</a:t>
            </a:r>
            <a:r>
              <a:rPr lang="en-US" sz="30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oto Sans CJK KR Regular"/>
              </a:rPr>
              <a:t>입력된</a:t>
            </a:r>
            <a:r>
              <a:rPr lang="en-US" sz="30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oto Sans CJK KR Regular"/>
              </a:rPr>
              <a:t>설명을</a:t>
            </a:r>
            <a:r>
              <a:rPr lang="en-US" sz="30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oto Sans CJK KR Regular"/>
              </a:rPr>
              <a:t>기반으로</a:t>
            </a:r>
            <a:r>
              <a:rPr lang="en-US" sz="30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oto Sans CJK KR Regular"/>
              </a:rPr>
              <a:t>어떤</a:t>
            </a:r>
            <a:r>
              <a:rPr lang="en-US" sz="30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oto Sans CJK KR Regular"/>
              </a:rPr>
              <a:t>와인</a:t>
            </a:r>
            <a:r>
              <a:rPr lang="en-US" sz="30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oto Sans CJK KR Regular"/>
              </a:rPr>
              <a:t>품종인지</a:t>
            </a:r>
            <a:r>
              <a:rPr lang="en-US" sz="30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oto Sans CJK KR Regular"/>
              </a:rPr>
              <a:t>예측</a:t>
            </a:r>
          </a:p>
          <a:p>
            <a:pPr lvl="0" algn="ctr">
              <a:lnSpc>
                <a:spcPct val="99600"/>
              </a:lnSpc>
            </a:pPr>
            <a:r>
              <a:rPr lang="en-US" sz="3000" b="0" i="0" u="none" strike="noStrike">
                <a:solidFill>
                  <a:srgbClr val="000000"/>
                </a:solidFill>
                <a:latin typeface="Noto Sans CJK KR Regular"/>
              </a:rPr>
              <a:t>2. </a:t>
            </a:r>
            <a:r>
              <a:rPr lang="ko-KR" sz="3000" b="0" i="0" u="none" strike="noStrike">
                <a:solidFill>
                  <a:srgbClr val="000000"/>
                </a:solidFill>
                <a:ea typeface="Noto Sans CJK KR Regular"/>
              </a:rPr>
              <a:t>예측된</a:t>
            </a:r>
            <a:r>
              <a:rPr lang="en-US" sz="30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oto Sans CJK KR Regular"/>
              </a:rPr>
              <a:t>와인</a:t>
            </a:r>
            <a:r>
              <a:rPr lang="en-US" sz="30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oto Sans CJK KR Regular"/>
              </a:rPr>
              <a:t>품종에</a:t>
            </a:r>
            <a:r>
              <a:rPr lang="en-US" sz="30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oto Sans CJK KR Regular"/>
              </a:rPr>
              <a:t>따라</a:t>
            </a:r>
            <a:r>
              <a:rPr lang="en-US" sz="30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oto Sans CJK KR Regular"/>
              </a:rPr>
              <a:t>어울리는</a:t>
            </a:r>
            <a:r>
              <a:rPr lang="en-US" sz="30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oto Sans CJK KR Regular"/>
              </a:rPr>
              <a:t>음식</a:t>
            </a:r>
            <a:r>
              <a:rPr lang="en-US" sz="30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oto Sans CJK KR Regular"/>
              </a:rPr>
              <a:t>추천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39800" y="6210300"/>
            <a:ext cx="16408400" cy="2260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 dirty="0" err="1">
                <a:solidFill>
                  <a:srgbClr val="000000"/>
                </a:solidFill>
                <a:latin typeface="Noto Sans CJK KR Regular"/>
              </a:rPr>
              <a:t>gpt</a:t>
            </a:r>
            <a:r>
              <a:rPr lang="ko-KR" sz="3000" b="0" i="0" u="none" strike="noStrike" dirty="0">
                <a:solidFill>
                  <a:srgbClr val="000000"/>
                </a:solidFill>
                <a:ea typeface="Noto Sans CJK KR Regular"/>
              </a:rPr>
              <a:t>에게</a:t>
            </a:r>
            <a:r>
              <a:rPr lang="en-US" sz="3000" b="0" i="0" u="none" strike="noStrike" dirty="0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0" i="0" u="none" strike="noStrike" dirty="0">
                <a:solidFill>
                  <a:srgbClr val="000000"/>
                </a:solidFill>
                <a:ea typeface="Noto Sans CJK KR Regular"/>
              </a:rPr>
              <a:t>네덜란드</a:t>
            </a:r>
            <a:r>
              <a:rPr lang="en-US" sz="3000" b="0" i="0" u="none" strike="noStrike" dirty="0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0" i="0" u="none" strike="noStrike" dirty="0" err="1">
                <a:solidFill>
                  <a:srgbClr val="000000"/>
                </a:solidFill>
                <a:ea typeface="Noto Sans CJK KR Regular"/>
              </a:rPr>
              <a:t>배비치</a:t>
            </a:r>
            <a:r>
              <a:rPr lang="en-US" sz="3000" b="0" i="0" u="none" strike="noStrike" dirty="0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0" i="0" u="none" strike="noStrike" dirty="0">
                <a:solidFill>
                  <a:srgbClr val="000000"/>
                </a:solidFill>
                <a:ea typeface="Noto Sans CJK KR Regular"/>
              </a:rPr>
              <a:t>블랙</a:t>
            </a:r>
            <a:r>
              <a:rPr lang="en-US" sz="3000" b="0" i="0" u="none" strike="noStrike" dirty="0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0" i="0" u="none" strike="noStrike" dirty="0" err="1">
                <a:solidFill>
                  <a:srgbClr val="000000"/>
                </a:solidFill>
                <a:ea typeface="Noto Sans CJK KR Regular"/>
              </a:rPr>
              <a:t>소비뇽</a:t>
            </a:r>
            <a:r>
              <a:rPr lang="en-US" sz="3000" b="0" i="0" u="none" strike="noStrike" dirty="0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0" i="0" u="none" strike="noStrike" dirty="0" err="1">
                <a:solidFill>
                  <a:srgbClr val="000000"/>
                </a:solidFill>
                <a:ea typeface="Noto Sans CJK KR Regular"/>
              </a:rPr>
              <a:t>블랑의</a:t>
            </a:r>
            <a:r>
              <a:rPr lang="en-US" sz="3000" b="0" i="0" u="none" strike="noStrike" dirty="0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0" i="0" u="none" strike="noStrike" dirty="0">
                <a:solidFill>
                  <a:srgbClr val="000000"/>
                </a:solidFill>
                <a:ea typeface="Noto Sans CJK KR Regular"/>
              </a:rPr>
              <a:t>영어로</a:t>
            </a:r>
            <a:r>
              <a:rPr lang="en-US" sz="3000" b="0" i="0" u="none" strike="noStrike" dirty="0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0" i="0" u="none" strike="noStrike" dirty="0">
                <a:solidFill>
                  <a:srgbClr val="000000"/>
                </a:solidFill>
                <a:ea typeface="Noto Sans CJK KR Regular"/>
              </a:rPr>
              <a:t>된</a:t>
            </a:r>
            <a:r>
              <a:rPr lang="en-US" sz="3000" b="0" i="0" u="none" strike="noStrike" dirty="0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0" i="0" u="none" strike="noStrike" dirty="0">
                <a:solidFill>
                  <a:srgbClr val="000000"/>
                </a:solidFill>
                <a:ea typeface="Noto Sans CJK KR Regular"/>
              </a:rPr>
              <a:t>와인</a:t>
            </a:r>
            <a:r>
              <a:rPr lang="en-US" sz="3000" b="0" i="0" u="none" strike="noStrike" dirty="0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0" i="0" u="none" strike="noStrike" dirty="0">
                <a:solidFill>
                  <a:srgbClr val="000000"/>
                </a:solidFill>
                <a:ea typeface="Noto Sans CJK KR Regular"/>
              </a:rPr>
              <a:t>리뷰를</a:t>
            </a:r>
            <a:r>
              <a:rPr lang="en-US" sz="3000" b="0" i="0" u="none" strike="noStrike" dirty="0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0" i="0" u="none" strike="noStrike" dirty="0" err="1">
                <a:solidFill>
                  <a:srgbClr val="000000"/>
                </a:solidFill>
                <a:ea typeface="Noto Sans CJK KR Regular"/>
              </a:rPr>
              <a:t>한개만</a:t>
            </a:r>
            <a:r>
              <a:rPr lang="en-US" sz="3000" b="0" i="0" u="none" strike="noStrike" dirty="0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0" i="0" u="none" strike="noStrike" dirty="0">
                <a:solidFill>
                  <a:srgbClr val="000000"/>
                </a:solidFill>
                <a:ea typeface="Noto Sans CJK KR Regular"/>
              </a:rPr>
              <a:t>가져다</a:t>
            </a:r>
            <a:r>
              <a:rPr lang="en-US" sz="3000" b="0" i="0" u="none" strike="noStrike" dirty="0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0" i="0" u="none" strike="noStrike" dirty="0">
                <a:solidFill>
                  <a:srgbClr val="000000"/>
                </a:solidFill>
                <a:ea typeface="Noto Sans CJK KR Regular"/>
              </a:rPr>
              <a:t>줘</a:t>
            </a:r>
            <a:r>
              <a:rPr lang="en-US" sz="3000" b="0" i="0" u="none" strike="noStrike" dirty="0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0" i="0" u="none" strike="noStrike" dirty="0">
                <a:solidFill>
                  <a:srgbClr val="000000"/>
                </a:solidFill>
                <a:ea typeface="Noto Sans CJK KR Regular"/>
              </a:rPr>
              <a:t>질문</a:t>
            </a:r>
          </a:p>
          <a:p>
            <a:pPr lvl="0" algn="ctr">
              <a:lnSpc>
                <a:spcPct val="99600"/>
              </a:lnSpc>
            </a:pPr>
            <a:endParaRPr lang="ko-KR" sz="3000" b="0" i="0" u="none" strike="noStrike" dirty="0">
              <a:solidFill>
                <a:srgbClr val="000000"/>
              </a:solidFill>
              <a:ea typeface="Noto Sans CJK KR Regular"/>
            </a:endParaRPr>
          </a:p>
          <a:p>
            <a:pPr lvl="0" algn="ctr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000000"/>
                </a:solidFill>
                <a:latin typeface="Noto Sans CJK KR Regular"/>
              </a:rPr>
              <a:t>Here is an English wine review for the Babich Black Label Sauvignon Blanc 2023:</a:t>
            </a:r>
          </a:p>
          <a:p>
            <a:pPr lvl="0" algn="ctr">
              <a:lnSpc>
                <a:spcPct val="99600"/>
              </a:lnSpc>
            </a:pPr>
            <a:r>
              <a:rPr lang="en-US" sz="1900" b="0" i="0" u="none" strike="noStrike" dirty="0">
                <a:solidFill>
                  <a:srgbClr val="000000"/>
                </a:solidFill>
                <a:latin typeface="Noto Sans CJK KR Regular"/>
              </a:rPr>
              <a:t>The wine is described as inviting and musky, with aromas of gooseberry, mandarin, and a hint of fennel on the nose. On the palate, it is fresh and lively with flavors of lemon, lime, gooseberry, and blackcurrant. The mid-palate develops with additional flavors of grapefruit and honeydew melon, while pineapple is noticeable on the finish. The wine is characterized as soft and layered, with a lingering spicy finish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82</TotalTime>
  <Words>535</Words>
  <Application>Microsoft Office PowerPoint</Application>
  <PresentationFormat>사용자 지정</PresentationFormat>
  <Paragraphs>75</Paragraphs>
  <Slides>11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9" baseType="lpstr">
      <vt:lpstr>Pretendard Regular</vt:lpstr>
      <vt:lpstr>Pretendard Bold</vt:lpstr>
      <vt:lpstr>Pretendard Light</vt:lpstr>
      <vt:lpstr>Calibri</vt:lpstr>
      <vt:lpstr>Noto Sans CJK KR Regular</vt:lpstr>
      <vt:lpstr>Arial</vt:lpstr>
      <vt:lpstr>ONE Mobile Title OTF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장주훈</cp:lastModifiedBy>
  <cp:revision>3</cp:revision>
  <dcterms:created xsi:type="dcterms:W3CDTF">2006-08-16T00:00:00Z</dcterms:created>
  <dcterms:modified xsi:type="dcterms:W3CDTF">2024-12-03T06:09:51Z</dcterms:modified>
</cp:coreProperties>
</file>